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32"/>
  </p:notesMasterIdLst>
  <p:sldIdLst>
    <p:sldId id="257" r:id="rId3"/>
    <p:sldId id="261" r:id="rId4"/>
    <p:sldId id="260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80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F5FAE-E05F-4942-A19A-1D9F9457E97C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DEA96-2300-4D42-84C4-B5069E218D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03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EA96-2300-4D42-84C4-B5069E218D2F}" type="slidenum">
              <a:rPr lang="sv-SE" smtClean="0"/>
              <a:t>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5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6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endParaRPr lang="sv-SE"/>
          </a:p>
        </p:txBody>
      </p:sp>
      <p:sp>
        <p:nvSpPr>
          <p:cNvPr id="7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2119-F529-44DC-8428-C4FAF083ED52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4170-7532-48CC-ADE4-8D99B16A8A9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8F68D-4B5E-4CD9-AC8F-A1ABA408179A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DDEDA-4FCF-41D7-A758-CF3CB08CEB1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AB2C-1BBE-4D36-AE9F-228FB8F65A45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0CA53-EA59-470B-AA7F-65039F489CC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78494-83F5-4C45-8E09-515689375C22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7097-E5B9-49F1-B9D3-AD53D1B96B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3301-25B3-4076-A6D6-D151C5806D73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190B9-68CA-4B15-87BE-01AAB3606A9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278EF-F056-4052-B2AE-F51188AD277E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ED6E-0E2E-4785-803F-51102192A51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13C7-C872-4D0F-ABE2-09AAB807081B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9ED70-30EE-4166-BD7E-1AA4111A88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8D2C-2369-4421-A68C-ACAD606E7F4D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2947B-392F-4708-B244-450DCE6650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916CA-FAD2-4340-A571-EB5A5D6E482F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DA12-D90B-4C8B-9379-A2A2892C4E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CB39F-62F9-4171-A016-98CD32BA91CE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6E5A9-F121-4CF1-8C51-ADD77718CCB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5FEE-B09E-4592-B11C-DD4DB5C8A4C3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9FA80-6113-49B9-844E-395E6EED23F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1D390-455D-4058-84D9-17E3AE34E5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Rubrik och 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AA88A-5BA2-419F-9B62-E221C0D596F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ätvinklig triangel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ikbent triangel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k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4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v-SE" noProof="0" smtClean="0"/>
              <a:t>Klicka på ikonen för att lägga till en bild</a:t>
            </a:r>
            <a:endParaRPr lang="en-US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ätvinklig triangel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k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2054" name="Platshållare för text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6A9A5698-F6AD-45E3-BC3A-19C3654E53D2}" type="datetimeFigureOut">
              <a:rPr lang="sv-SE" smtClean="0"/>
              <a:t>2011-03-10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8D4B4175-8E3C-4F93-89D5-F1FF66373B57}" type="slidenum">
              <a:rPr lang="sv-SE" smtClean="0"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r"/>
  </p:transition>
  <p:txStyles>
    <p:titleStyle>
      <a:lvl1pPr marL="484188" indent="-484188" algn="l" rtl="0" eaLnBrk="1" fontAlgn="base" hangingPunct="1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1" fontAlgn="base" hangingPunct="1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31D563-A1E0-43EA-8305-DB16B33C6B95}" type="datetimeFigureOut">
              <a:rPr lang="sv-SE"/>
              <a:pPr>
                <a:defRPr/>
              </a:pPr>
              <a:t>2011-03-10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799FF-0F31-435E-B64B-0F6F347CAF9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ransition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843838" cy="400052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Evan Thompson – Mind in Life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Chapter 13: Empathy and Enculturation</a:t>
            </a:r>
            <a:endParaRPr lang="sv-SE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00034" y="4857760"/>
            <a:ext cx="7772400" cy="121444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sv-SE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B) The Phenomenological Concept of Empathy </a:t>
            </a:r>
            <a:br>
              <a:rPr lang="en-US" sz="2600" b="1" dirty="0" smtClean="0"/>
            </a:br>
            <a:r>
              <a:rPr lang="en-US" sz="2600" b="1" dirty="0" smtClean="0"/>
              <a:t>(pp. 386-393)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/>
              <a:t>Edith Stein</a:t>
            </a:r>
            <a:r>
              <a:rPr lang="en-US" sz="2800" dirty="0" smtClean="0"/>
              <a:t>:  Some kind of “</a:t>
            </a:r>
            <a:r>
              <a:rPr lang="en-US" sz="2800" dirty="0" err="1" smtClean="0"/>
              <a:t>appresentation</a:t>
            </a:r>
            <a:r>
              <a:rPr lang="en-US" sz="2800" dirty="0" smtClean="0"/>
              <a:t>” – analogy between empathy and the perception of averted sides of objects.</a:t>
            </a:r>
          </a:p>
          <a:p>
            <a:endParaRPr lang="sv-SE" sz="2800" dirty="0" smtClean="0"/>
          </a:p>
          <a:p>
            <a:r>
              <a:rPr lang="en-US" sz="2800" dirty="0" smtClean="0"/>
              <a:t>BUT:  Empathy is “</a:t>
            </a:r>
            <a:r>
              <a:rPr lang="en-US" sz="2800" dirty="0" err="1" smtClean="0"/>
              <a:t>nonprimordial</a:t>
            </a:r>
            <a:r>
              <a:rPr lang="en-US" sz="2800" dirty="0" smtClean="0"/>
              <a:t>”, i.e. an experience cannot be disclosed in its original first-person subjectivity (the averted sides cannot in principle be “perceived”). Cf. also memory and imagination.</a:t>
            </a:r>
            <a:endParaRPr lang="sv-SE" sz="2800" dirty="0" smtClean="0"/>
          </a:p>
          <a:p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B) The Phenomenological Concept of Empathy </a:t>
            </a:r>
            <a:br>
              <a:rPr lang="en-US" sz="2600" b="1" dirty="0" smtClean="0"/>
            </a:br>
            <a:r>
              <a:rPr lang="en-US" sz="2600" b="1" dirty="0" smtClean="0"/>
              <a:t>(pp. 386-393)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500034" y="1357298"/>
            <a:ext cx="8215370" cy="4929222"/>
          </a:xfrm>
        </p:spPr>
        <p:txBody>
          <a:bodyPr/>
          <a:lstStyle/>
          <a:p>
            <a:r>
              <a:rPr lang="en-US" sz="2600" b="1" u="sng" dirty="0" smtClean="0"/>
              <a:t>3 </a:t>
            </a:r>
            <a:r>
              <a:rPr lang="en-US" sz="2600" b="1" u="sng" dirty="0" smtClean="0"/>
              <a:t>levels/modalities </a:t>
            </a:r>
            <a:r>
              <a:rPr lang="en-US" sz="2600" b="1" u="sng" dirty="0" smtClean="0"/>
              <a:t>of (theoretical) </a:t>
            </a:r>
            <a:r>
              <a:rPr lang="en-US" sz="2600" b="1" u="sng" dirty="0" err="1" smtClean="0"/>
              <a:t>empathical</a:t>
            </a:r>
            <a:r>
              <a:rPr lang="en-US" sz="2600" b="1" u="sng" dirty="0" smtClean="0"/>
              <a:t> accomplishment (Stein):</a:t>
            </a:r>
            <a:endParaRPr lang="sv-SE" sz="2600" dirty="0" smtClean="0"/>
          </a:p>
          <a:p>
            <a:r>
              <a:rPr lang="en-US" sz="2600" dirty="0" smtClean="0"/>
              <a:t>(</a:t>
            </a:r>
            <a:r>
              <a:rPr lang="en-US" sz="2600" dirty="0" err="1" smtClean="0"/>
              <a:t>i</a:t>
            </a:r>
            <a:r>
              <a:rPr lang="en-US" sz="2600" dirty="0" smtClean="0"/>
              <a:t>) The emergence of another’s experience, as an “object”.</a:t>
            </a:r>
          </a:p>
          <a:p>
            <a:endParaRPr lang="sv-SE" sz="2600" dirty="0" smtClean="0"/>
          </a:p>
          <a:p>
            <a:r>
              <a:rPr lang="en-US" sz="2600" dirty="0" smtClean="0"/>
              <a:t>(ii) The mental transposition into another’s experience.</a:t>
            </a:r>
          </a:p>
          <a:p>
            <a:endParaRPr lang="sv-SE" sz="2600" dirty="0" smtClean="0"/>
          </a:p>
          <a:p>
            <a:r>
              <a:rPr lang="en-US" sz="2600" dirty="0" smtClean="0"/>
              <a:t>(iii) The clarified objectification of another’s experience.</a:t>
            </a:r>
          </a:p>
          <a:p>
            <a:endParaRPr lang="sv-SE" sz="2600" dirty="0" smtClean="0"/>
          </a:p>
          <a:p>
            <a:r>
              <a:rPr lang="en-US" sz="2600" dirty="0" smtClean="0"/>
              <a:t>AND:  Reflexive/reiterated empathy - I feel that the other feels that I feel.</a:t>
            </a:r>
            <a:endParaRPr lang="sv-SE" sz="2600" dirty="0" smtClean="0"/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B) The Phenomenological Concept of Empathy </a:t>
            </a:r>
            <a:br>
              <a:rPr lang="en-US" sz="2600" b="1" dirty="0" smtClean="0"/>
            </a:br>
            <a:r>
              <a:rPr lang="en-US" sz="2600" b="1" dirty="0" smtClean="0"/>
              <a:t>(pp. 386-393)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4983179"/>
          </a:xfrm>
        </p:spPr>
        <p:txBody>
          <a:bodyPr/>
          <a:lstStyle/>
          <a:p>
            <a:r>
              <a:rPr lang="en-US" sz="2600" b="1" u="sng" dirty="0" smtClean="0"/>
              <a:t>5 levels of empathically experiencing another as a living bodily subject (Stein):</a:t>
            </a:r>
            <a:endParaRPr lang="sv-SE" sz="2600" dirty="0" smtClean="0"/>
          </a:p>
          <a:p>
            <a:r>
              <a:rPr lang="en-US" sz="2600" dirty="0" smtClean="0"/>
              <a:t>(i) As animated by its own fields of sensation (emergence of another’s experience).</a:t>
            </a:r>
            <a:endParaRPr lang="sv-SE" sz="2600" dirty="0" smtClean="0"/>
          </a:p>
          <a:p>
            <a:r>
              <a:rPr lang="en-US" sz="2600" dirty="0" smtClean="0"/>
              <a:t>(ii) As animated by general feelings of life/vitality (aging, health, sickness etc.), i.e. delving into the content of another’s experience. This “sensual empathy” presupposes comparable body schemas between oneself and the other.</a:t>
            </a:r>
            <a:endParaRPr lang="sv-SE" sz="2600" dirty="0" smtClean="0"/>
          </a:p>
          <a:p>
            <a:r>
              <a:rPr lang="en-US" sz="2600" dirty="0" smtClean="0"/>
              <a:t>(iii) As expressive of subjective experiences (where the empathetic perception of </a:t>
            </a:r>
            <a:r>
              <a:rPr lang="en-US" sz="2600" u="sng" dirty="0" smtClean="0"/>
              <a:t>facial expressions </a:t>
            </a:r>
            <a:r>
              <a:rPr lang="en-US" sz="2600" dirty="0" smtClean="0"/>
              <a:t>is paradigmatic).</a:t>
            </a:r>
            <a:endParaRPr lang="sv-SE" sz="2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B) The Phenomenological Concept of Empathy </a:t>
            </a:r>
            <a:br>
              <a:rPr lang="en-US" sz="2600" b="1" dirty="0" smtClean="0"/>
            </a:br>
            <a:r>
              <a:rPr lang="en-US" sz="2600" b="1" dirty="0" smtClean="0"/>
              <a:t>(pp. 386-393)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(iv) As another center of orientation in a common spatial world.</a:t>
            </a:r>
            <a:endParaRPr lang="sv-SE" sz="2600" dirty="0" smtClean="0"/>
          </a:p>
          <a:p>
            <a:r>
              <a:rPr lang="en-US" sz="2600" dirty="0" smtClean="0"/>
              <a:t>(v) As a locus of intentional agency and voluntary movement.  </a:t>
            </a:r>
          </a:p>
          <a:p>
            <a:endParaRPr lang="sv-SE" sz="2600" dirty="0" smtClean="0"/>
          </a:p>
          <a:p>
            <a:r>
              <a:rPr lang="en-US" sz="2600" u="sng" dirty="0" smtClean="0"/>
              <a:t>Reiterated empathy:</a:t>
            </a:r>
            <a:r>
              <a:rPr lang="en-US" sz="2600" dirty="0" smtClean="0"/>
              <a:t> seeing oneself from another’s empathetic experience of oneself. The sense of personal selfhood is tied to another’s recognition of oneself as sentient.</a:t>
            </a:r>
            <a:endParaRPr lang="sv-SE" sz="2600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B) The Phenomenological Concept of Empathy </a:t>
            </a:r>
            <a:br>
              <a:rPr lang="en-US" sz="2600" b="1" dirty="0" smtClean="0"/>
            </a:br>
            <a:r>
              <a:rPr lang="en-US" sz="2600" b="1" dirty="0" smtClean="0"/>
              <a:t>(pp. 386-393)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5286412"/>
          </a:xfrm>
        </p:spPr>
        <p:txBody>
          <a:bodyPr/>
          <a:lstStyle/>
          <a:p>
            <a:r>
              <a:rPr lang="en-US" sz="2600" b="1" u="sng" dirty="0" smtClean="0"/>
              <a:t>4 types of empathetic processes</a:t>
            </a:r>
            <a:r>
              <a:rPr lang="en-US" sz="2600" u="sng" dirty="0" smtClean="0"/>
              <a:t>:</a:t>
            </a:r>
            <a:endParaRPr lang="sv-SE" sz="2600" dirty="0" smtClean="0"/>
          </a:p>
          <a:p>
            <a:r>
              <a:rPr lang="en-US" sz="2600" dirty="0" smtClean="0"/>
              <a:t>(i) The involuntary coupling of one’s living body with another’s living body in perception/action.</a:t>
            </a:r>
            <a:endParaRPr lang="sv-SE" sz="2600" dirty="0" smtClean="0"/>
          </a:p>
          <a:p>
            <a:r>
              <a:rPr lang="en-US" sz="2600" dirty="0" smtClean="0"/>
              <a:t>(ii) The imaginary transposition of oneself into another’s place.</a:t>
            </a:r>
            <a:endParaRPr lang="sv-SE" sz="2600" dirty="0" smtClean="0"/>
          </a:p>
          <a:p>
            <a:r>
              <a:rPr lang="en-US" sz="2600" dirty="0" smtClean="0"/>
              <a:t>(iii) The reciprocal understanding of “you” as an “other” to “me”, and of “me” as an “other” to “you”.</a:t>
            </a:r>
            <a:endParaRPr lang="sv-SE" sz="2600" dirty="0" smtClean="0"/>
          </a:p>
          <a:p>
            <a:r>
              <a:rPr lang="en-US" sz="2600" dirty="0" smtClean="0"/>
              <a:t>(iv) The moral perception of another as a person.</a:t>
            </a:r>
            <a:endParaRPr lang="sv-SE" sz="2600" dirty="0" smtClean="0"/>
          </a:p>
          <a:p>
            <a:pPr>
              <a:buNone/>
            </a:pPr>
            <a:r>
              <a:rPr lang="en-US" sz="2600" dirty="0" smtClean="0"/>
              <a:t> </a:t>
            </a:r>
            <a:endParaRPr lang="sv-SE" sz="2600" dirty="0" smtClean="0"/>
          </a:p>
          <a:p>
            <a:r>
              <a:rPr lang="en-US" sz="2600" u="sng" dirty="0" smtClean="0"/>
              <a:t>The following subchapters’ aim:</a:t>
            </a:r>
            <a:endParaRPr lang="sv-SE" sz="2600" dirty="0" smtClean="0"/>
          </a:p>
          <a:p>
            <a:r>
              <a:rPr lang="en-US" sz="2600" dirty="0" smtClean="0"/>
              <a:t> To sketch a </a:t>
            </a:r>
            <a:r>
              <a:rPr lang="en-US" sz="2600" dirty="0" err="1" smtClean="0"/>
              <a:t>neurophenomenological</a:t>
            </a:r>
            <a:r>
              <a:rPr lang="en-US" sz="2600" dirty="0" smtClean="0"/>
              <a:t> framework for the scientific study of empathy.</a:t>
            </a:r>
            <a:endParaRPr lang="sv-SE" sz="2600" dirty="0" smtClean="0"/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C) Affective and </a:t>
            </a:r>
            <a:r>
              <a:rPr lang="en-US" sz="2600" b="1" dirty="0" err="1" smtClean="0"/>
              <a:t>Sensorimotor</a:t>
            </a:r>
            <a:r>
              <a:rPr lang="en-US" sz="2600" b="1" dirty="0" smtClean="0"/>
              <a:t> Coupling </a:t>
            </a:r>
            <a:br>
              <a:rPr lang="en-US" sz="2600" b="1" dirty="0" smtClean="0"/>
            </a:br>
            <a:r>
              <a:rPr lang="en-US" sz="2600" b="1" dirty="0" smtClean="0"/>
              <a:t>(pp. 393-395)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357158" y="1071546"/>
            <a:ext cx="8429684" cy="5357850"/>
          </a:xfrm>
        </p:spPr>
        <p:txBody>
          <a:bodyPr/>
          <a:lstStyle/>
          <a:p>
            <a:r>
              <a:rPr lang="en-US" sz="2600" u="sng" dirty="0" smtClean="0"/>
              <a:t>Affective/</a:t>
            </a:r>
            <a:r>
              <a:rPr lang="en-US" sz="2600" u="sng" dirty="0" err="1" smtClean="0"/>
              <a:t>sensorimotor</a:t>
            </a:r>
            <a:r>
              <a:rPr lang="en-US" sz="2600" u="sng" dirty="0" smtClean="0"/>
              <a:t> empathy</a:t>
            </a:r>
            <a:r>
              <a:rPr lang="en-US" sz="2600" dirty="0" smtClean="0"/>
              <a:t>: the dynamic coupling of the living bodies of self and other, i.e. as an associative bonding on the basis of bodily similarity (unconscious body schemas).</a:t>
            </a:r>
          </a:p>
          <a:p>
            <a:endParaRPr lang="sv-SE" sz="2600" dirty="0" smtClean="0"/>
          </a:p>
          <a:p>
            <a:r>
              <a:rPr lang="en-US" sz="2600" dirty="0" smtClean="0"/>
              <a:t>Mirror neurons:  In monkeys, same patterns of neural activity when accomplishing certain goal-directed hand movements as when observing these movements performed by others.</a:t>
            </a:r>
            <a:endParaRPr lang="sv-SE" sz="2600" dirty="0" smtClean="0"/>
          </a:p>
          <a:p>
            <a:r>
              <a:rPr lang="en-US" sz="2600" dirty="0" smtClean="0"/>
              <a:t>Functional magnetic resonance imaging (</a:t>
            </a:r>
            <a:r>
              <a:rPr lang="en-US" sz="2600" dirty="0" err="1" smtClean="0"/>
              <a:t>fMRI</a:t>
            </a:r>
            <a:r>
              <a:rPr lang="en-US" sz="2600" dirty="0" smtClean="0"/>
              <a:t>) studies on humans have revealed similar mirroring/resonance effects - with regard to </a:t>
            </a:r>
            <a:r>
              <a:rPr lang="en-US" sz="2600" dirty="0" err="1" smtClean="0"/>
              <a:t>sensorimotor</a:t>
            </a:r>
            <a:r>
              <a:rPr lang="en-US" sz="2600" dirty="0" smtClean="0"/>
              <a:t> coupling as well as affective coupling.</a:t>
            </a:r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58204" cy="774720"/>
          </a:xfrm>
        </p:spPr>
        <p:txBody>
          <a:bodyPr/>
          <a:lstStyle/>
          <a:p>
            <a:r>
              <a:rPr lang="en-US" sz="2600" b="1" dirty="0" smtClean="0"/>
              <a:t>D) Imaginary Transposition </a:t>
            </a:r>
            <a:br>
              <a:rPr lang="en-US" sz="2600" b="1" dirty="0" smtClean="0"/>
            </a:br>
            <a:r>
              <a:rPr lang="en-US" sz="2600" b="1" dirty="0" smtClean="0"/>
              <a:t>(pp. 395-397)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357850"/>
          </a:xfrm>
        </p:spPr>
        <p:txBody>
          <a:bodyPr/>
          <a:lstStyle/>
          <a:p>
            <a:endParaRPr lang="en-US" sz="2600" u="sng" dirty="0" smtClean="0"/>
          </a:p>
          <a:p>
            <a:r>
              <a:rPr lang="en-US" sz="2600" u="sng" dirty="0" smtClean="0"/>
              <a:t>Cognitive empathy:</a:t>
            </a:r>
            <a:r>
              <a:rPr lang="en-US" sz="2600" dirty="0" smtClean="0"/>
              <a:t>  one’s mental adoption of another’s perspective by imaginary transposition.</a:t>
            </a:r>
          </a:p>
          <a:p>
            <a:endParaRPr lang="sv-SE" sz="2600" dirty="0" smtClean="0"/>
          </a:p>
          <a:p>
            <a:r>
              <a:rPr lang="en-US" sz="2600" dirty="0" smtClean="0"/>
              <a:t>Not an all-or-matter phenomenon; rather, a matter of degree.</a:t>
            </a:r>
            <a:endParaRPr lang="sv-SE" sz="2600" dirty="0" smtClean="0"/>
          </a:p>
          <a:p>
            <a:r>
              <a:rPr lang="en-US" sz="2600" dirty="0" smtClean="0"/>
              <a:t>Monkeys : to some extent capable of imaginary transposition.</a:t>
            </a:r>
            <a:endParaRPr lang="sv-SE" sz="2600" dirty="0" smtClean="0"/>
          </a:p>
          <a:p>
            <a:r>
              <a:rPr lang="en-US" sz="2600" dirty="0" smtClean="0"/>
              <a:t>Human children: emergence of imaginary transposition at around 9-12 months of age.</a:t>
            </a:r>
            <a:endParaRPr lang="sv-SE" sz="2600" dirty="0" smtClean="0"/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989034"/>
          </a:xfrm>
        </p:spPr>
        <p:txBody>
          <a:bodyPr/>
          <a:lstStyle/>
          <a:p>
            <a:r>
              <a:rPr lang="en-US" sz="2600" b="1" dirty="0" smtClean="0"/>
              <a:t>D) Imaginary Transposition </a:t>
            </a:r>
            <a:br>
              <a:rPr lang="en-US" sz="2600" b="1" dirty="0" smtClean="0"/>
            </a:br>
            <a:r>
              <a:rPr lang="en-US" sz="2600" b="1" dirty="0" smtClean="0"/>
              <a:t>(pp. 395-397)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u="sng" dirty="0" smtClean="0"/>
              <a:t>Joint attentional interactions </a:t>
            </a:r>
            <a:r>
              <a:rPr lang="en-US" sz="2600" dirty="0" smtClean="0"/>
              <a:t>with adults (e.g. gaze following, joint engagement with objects, imitative learning) when others are understood as intentional agents like themselves.</a:t>
            </a:r>
          </a:p>
          <a:p>
            <a:endParaRPr lang="sv-SE" sz="2600" dirty="0" smtClean="0"/>
          </a:p>
          <a:p>
            <a:r>
              <a:rPr lang="en-US" sz="2600" u="sng" dirty="0" smtClean="0"/>
              <a:t>An open question: </a:t>
            </a:r>
            <a:r>
              <a:rPr lang="en-US" sz="2600" dirty="0" smtClean="0"/>
              <a:t>Self-understanding first, as a basis for understanding the other? Or a simultaneous development of both? </a:t>
            </a:r>
            <a:endParaRPr lang="sv-SE" sz="2600" dirty="0" smtClean="0"/>
          </a:p>
          <a:p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29642" cy="846158"/>
          </a:xfrm>
        </p:spPr>
        <p:txBody>
          <a:bodyPr/>
          <a:lstStyle/>
          <a:p>
            <a:r>
              <a:rPr lang="en-US" sz="2600" b="1" dirty="0" smtClean="0"/>
              <a:t>E) Mutual Self and Other Understanding </a:t>
            </a:r>
            <a:br>
              <a:rPr lang="en-US" sz="2600" b="1" dirty="0" smtClean="0"/>
            </a:br>
            <a:r>
              <a:rPr lang="en-US" sz="2600" b="1" dirty="0" smtClean="0"/>
              <a:t>(pp. 398-401)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500034" y="1214422"/>
            <a:ext cx="8186766" cy="5286412"/>
          </a:xfrm>
        </p:spPr>
        <p:txBody>
          <a:bodyPr/>
          <a:lstStyle/>
          <a:p>
            <a:r>
              <a:rPr lang="en-US" sz="2600" u="sng" dirty="0" smtClean="0"/>
              <a:t>Reiterated empathy</a:t>
            </a:r>
            <a:r>
              <a:rPr lang="en-US" sz="2600" dirty="0" smtClean="0"/>
              <a:t>: the empathetic experience of another as empathetically experiencing oneself (the experience of oneself as another for the other).</a:t>
            </a:r>
            <a:endParaRPr lang="sv-SE" sz="2600" dirty="0" smtClean="0"/>
          </a:p>
          <a:p>
            <a:r>
              <a:rPr lang="en-US" sz="2600" dirty="0" smtClean="0"/>
              <a:t>Human children:  During joint attention sometimes the focus lies on the child itself, i.e. it becomes aware of that it is monitored by another (possibility of developing e.g. shyness, self-consciousness, sense of self-esteem).</a:t>
            </a:r>
            <a:endParaRPr lang="sv-SE" sz="2600" dirty="0" smtClean="0"/>
          </a:p>
          <a:p>
            <a:r>
              <a:rPr lang="en-US" sz="2600" dirty="0" smtClean="0"/>
              <a:t>Basis for a non-egocentric/</a:t>
            </a:r>
            <a:r>
              <a:rPr lang="en-US" sz="2600" dirty="0" err="1" smtClean="0"/>
              <a:t>intersubjective</a:t>
            </a:r>
            <a:r>
              <a:rPr lang="en-US" sz="2600" dirty="0" smtClean="0"/>
              <a:t> perspective on oneself as participant in social interaction, (as an individual intentional agent in a public world).</a:t>
            </a:r>
            <a:endParaRPr lang="sv-SE" sz="2600" dirty="0" smtClean="0"/>
          </a:p>
          <a:p>
            <a:r>
              <a:rPr lang="en-US" sz="2600" i="1" dirty="0" smtClean="0"/>
              <a:t>Framework  for language acquisition, symbolic representation, and communicative conventions.</a:t>
            </a:r>
            <a:endParaRPr lang="sv-SE" sz="2600" i="1" dirty="0" smtClean="0"/>
          </a:p>
          <a:p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060472"/>
          </a:xfrm>
        </p:spPr>
        <p:txBody>
          <a:bodyPr/>
          <a:lstStyle/>
          <a:p>
            <a:r>
              <a:rPr lang="en-US" sz="2600" b="1" dirty="0" smtClean="0"/>
              <a:t>F) Moral Perception </a:t>
            </a:r>
            <a:br>
              <a:rPr lang="en-US" sz="2600" b="1" dirty="0" smtClean="0"/>
            </a:br>
            <a:r>
              <a:rPr lang="en-US" sz="2600" b="1" dirty="0" smtClean="0"/>
              <a:t>(p. 401f.)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28596" y="1142984"/>
            <a:ext cx="8286808" cy="5357850"/>
          </a:xfrm>
        </p:spPr>
        <p:txBody>
          <a:bodyPr/>
          <a:lstStyle/>
          <a:p>
            <a:r>
              <a:rPr lang="en-US" sz="2600" u="sng" dirty="0" smtClean="0"/>
              <a:t>Moral empathy</a:t>
            </a:r>
            <a:r>
              <a:rPr lang="en-US" sz="2600" dirty="0" smtClean="0"/>
              <a:t>: the experience of another as someone deserving concern and respect, emerging together with the understanding of others as mental agents (in Kantian terms: as ends-in-themselves).</a:t>
            </a:r>
          </a:p>
          <a:p>
            <a:endParaRPr lang="sv-SE" sz="2600" dirty="0" smtClean="0"/>
          </a:p>
          <a:p>
            <a:r>
              <a:rPr lang="en-US" sz="2600" dirty="0" smtClean="0"/>
              <a:t>Basis for the establishment of moral principles, though not fully exhausting “moral experience”.</a:t>
            </a:r>
          </a:p>
          <a:p>
            <a:endParaRPr lang="sv-SE" sz="2600" dirty="0" smtClean="0"/>
          </a:p>
          <a:p>
            <a:r>
              <a:rPr lang="en-US" sz="2600" i="1" u="sng" dirty="0" smtClean="0"/>
              <a:t>Problems</a:t>
            </a:r>
            <a:r>
              <a:rPr lang="en-US" sz="2600" i="1" dirty="0" smtClean="0"/>
              <a:t>: What is a “moral experience”? Why couldn’t moral principles be established without basic moral empathy (e.g. from a selfish, game-theoretical perspective)?</a:t>
            </a:r>
            <a:endParaRPr lang="sv-SE" sz="2600" i="1" dirty="0" smtClean="0"/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29642" cy="846158"/>
          </a:xfrm>
        </p:spPr>
        <p:txBody>
          <a:bodyPr/>
          <a:lstStyle/>
          <a:p>
            <a:r>
              <a:rPr lang="en-US" sz="2800" b="1" dirty="0" smtClean="0"/>
              <a:t>Aim: Building a bridge between mind science and Husserl’s genetic/generative phenomenology of intersubjectivity</a:t>
            </a:r>
            <a:r>
              <a:rPr lang="sv-SE" sz="2800" dirty="0" smtClean="0"/>
              <a:t/>
            </a:r>
            <a:br>
              <a:rPr lang="sv-SE" sz="2800" dirty="0" smtClean="0"/>
            </a:b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972072"/>
          </a:xfrm>
        </p:spPr>
        <p:txBody>
          <a:bodyPr/>
          <a:lstStyle/>
          <a:p>
            <a:r>
              <a:rPr lang="en-US" sz="2800" dirty="0" smtClean="0"/>
              <a:t>Two  central ideas:</a:t>
            </a:r>
          </a:p>
          <a:p>
            <a:endParaRPr lang="sv-SE" sz="2800" dirty="0" smtClean="0"/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 smtClean="0"/>
              <a:t>) Self and other enact each other reciprocally through empathy.</a:t>
            </a:r>
          </a:p>
          <a:p>
            <a:endParaRPr lang="sv-SE" sz="2800" dirty="0" smtClean="0"/>
          </a:p>
          <a:p>
            <a:r>
              <a:rPr lang="en-US" sz="2800" dirty="0" smtClean="0"/>
              <a:t>(ii) Human subjectivity emerges from developmental processes of enculturation and is configured by the distributive cognitive web of symbolic culture.</a:t>
            </a:r>
          </a:p>
          <a:p>
            <a:endParaRPr lang="sv-SE" sz="2800" dirty="0" smtClean="0"/>
          </a:p>
          <a:p>
            <a:pPr algn="ctr">
              <a:buNone/>
            </a:pPr>
            <a:r>
              <a:rPr lang="en-US" sz="2800" dirty="0" smtClean="0"/>
              <a:t>NO MIND IS AN ISLAND.</a:t>
            </a:r>
            <a:endParaRPr lang="sv-SE" sz="2800" dirty="0" smtClean="0"/>
          </a:p>
          <a:p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G) Enculturation (pp. 402-411)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72164"/>
          </a:xfrm>
        </p:spPr>
        <p:txBody>
          <a:bodyPr/>
          <a:lstStyle/>
          <a:p>
            <a:r>
              <a:rPr lang="en-US" sz="2600" dirty="0" smtClean="0"/>
              <a:t>A shift to cultural and historical intersubjectivity: human mental activity is fundamental social and cultural, esp. shaped by symbolic culture (enculturation).</a:t>
            </a:r>
          </a:p>
          <a:p>
            <a:endParaRPr lang="sv-SE" sz="2600" dirty="0" smtClean="0"/>
          </a:p>
          <a:p>
            <a:r>
              <a:rPr lang="en-US" sz="2600" u="sng" dirty="0" smtClean="0"/>
              <a:t>Developmental systems theory:</a:t>
            </a:r>
          </a:p>
          <a:p>
            <a:endParaRPr lang="sv-SE" sz="2600" dirty="0" smtClean="0"/>
          </a:p>
          <a:p>
            <a:r>
              <a:rPr lang="en-US" sz="2600" dirty="0" smtClean="0"/>
              <a:t>- Against dichotomy “nature vs. culture”.</a:t>
            </a:r>
          </a:p>
          <a:p>
            <a:endParaRPr lang="sv-SE" sz="2600" dirty="0" smtClean="0"/>
          </a:p>
          <a:p>
            <a:r>
              <a:rPr lang="en-US" sz="2600" dirty="0" smtClean="0"/>
              <a:t>- Against primacy of genes as information carriers; rather, multiple interdependent causal factors – genetic, cellular, social, as well as cultural.</a:t>
            </a:r>
            <a:endParaRPr lang="sv-SE" sz="2600" dirty="0" smtClean="0"/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G) Enculturation (pp. 402-411)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0034" y="1000108"/>
            <a:ext cx="8286808" cy="5572164"/>
          </a:xfrm>
        </p:spPr>
        <p:txBody>
          <a:bodyPr/>
          <a:lstStyle/>
          <a:p>
            <a:r>
              <a:rPr lang="en-US" sz="2600" dirty="0" smtClean="0"/>
              <a:t>Stably replicated features of human culture contribute substantially to the constitution of human psychology.</a:t>
            </a:r>
            <a:endParaRPr lang="sv-SE" sz="2600" dirty="0" smtClean="0"/>
          </a:p>
          <a:p>
            <a:r>
              <a:rPr lang="en-US" sz="2600" u="sng" dirty="0" smtClean="0"/>
              <a:t>Example</a:t>
            </a:r>
            <a:r>
              <a:rPr lang="en-US" sz="2600" dirty="0" smtClean="0"/>
              <a:t>: joint attention and cultural learning – basis for acquisition of language/symbolic representation/various cognitive capacities</a:t>
            </a:r>
            <a:r>
              <a:rPr lang="en-US" sz="2600" dirty="0" smtClean="0"/>
              <a:t>. Cf. </a:t>
            </a:r>
            <a:r>
              <a:rPr lang="en-US" sz="2600" dirty="0" err="1" smtClean="0"/>
              <a:t>Tomasello</a:t>
            </a:r>
            <a:r>
              <a:rPr lang="en-US" sz="2600" dirty="0" smtClean="0"/>
              <a:t>.</a:t>
            </a:r>
            <a:endParaRPr lang="sv-SE" sz="2600" dirty="0" smtClean="0"/>
          </a:p>
          <a:p>
            <a:r>
              <a:rPr lang="en-US" sz="2600" u="sng" dirty="0" smtClean="0"/>
              <a:t>Presuppositions</a:t>
            </a:r>
            <a:r>
              <a:rPr lang="en-US" sz="2600" dirty="0" smtClean="0"/>
              <a:t>: children’s abilities to understand communicative acts/intentions and to engage in role-reversal imitation, i.e. to learn to use communicative symbols in the same way as the adult.</a:t>
            </a:r>
            <a:endParaRPr lang="sv-SE" sz="2600" dirty="0" smtClean="0"/>
          </a:p>
          <a:p>
            <a:r>
              <a:rPr lang="en-US" sz="2600" dirty="0" smtClean="0"/>
              <a:t>The whole joint attentional scene is understood from an external perspective: the child and the adult are represented in the same non-egocentric format and are interchangeable. </a:t>
            </a:r>
            <a:endParaRPr lang="sv-SE" sz="2600" dirty="0" smtClean="0"/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G) Enculturation (pp. 402-411)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1472" y="785794"/>
            <a:ext cx="8215370" cy="5715040"/>
          </a:xfrm>
        </p:spPr>
        <p:txBody>
          <a:bodyPr/>
          <a:lstStyle/>
          <a:p>
            <a:r>
              <a:rPr lang="en-US" sz="2600" dirty="0" smtClean="0"/>
              <a:t>The whole joint attentional scene is understood from an external perspective: the child and the adult are represented in the same non-egocentric format and are interchangeable. </a:t>
            </a:r>
            <a:endParaRPr lang="sv-SE" sz="2600" dirty="0" smtClean="0"/>
          </a:p>
          <a:p>
            <a:r>
              <a:rPr lang="en-US" sz="2600" dirty="0" smtClean="0"/>
              <a:t>Role-reversal imitation in communication.</a:t>
            </a:r>
          </a:p>
          <a:p>
            <a:r>
              <a:rPr lang="en-US" sz="2600" dirty="0" smtClean="0"/>
              <a:t>Language </a:t>
            </a:r>
            <a:r>
              <a:rPr lang="en-US" sz="2600" dirty="0" smtClean="0"/>
              <a:t>utterances are </a:t>
            </a:r>
            <a:r>
              <a:rPr lang="en-US" sz="2600" u="sng" dirty="0" smtClean="0"/>
              <a:t>perspectival</a:t>
            </a:r>
            <a:r>
              <a:rPr lang="en-US" sz="2600" dirty="0" smtClean="0"/>
              <a:t>: they imply choices, direct attention to certain aspects (e.g., the oak, that tree, … is standing, was placed in, …; </a:t>
            </a:r>
            <a:r>
              <a:rPr lang="en-US" sz="2600" u="sng" dirty="0" smtClean="0"/>
              <a:t>p. 407; </a:t>
            </a:r>
            <a:r>
              <a:rPr lang="en-US" sz="2600" dirty="0" smtClean="0"/>
              <a:t>Tomasello), also with regard to the listener’s interests/attentional status.</a:t>
            </a:r>
            <a:endParaRPr lang="sv-SE" sz="2600" dirty="0" smtClean="0"/>
          </a:p>
          <a:p>
            <a:r>
              <a:rPr lang="en-US" sz="2600" dirty="0" smtClean="0"/>
              <a:t>Language acquisition involves internalization of multiple perspectives and communicative </a:t>
            </a:r>
            <a:r>
              <a:rPr lang="en-US" sz="2600" dirty="0" smtClean="0"/>
              <a:t>intentions </a:t>
            </a:r>
            <a:r>
              <a:rPr lang="en-US" sz="2600" dirty="0" smtClean="0"/>
              <a:t>(internalization of joint attention</a:t>
            </a:r>
            <a:r>
              <a:rPr lang="en-US" sz="2600" dirty="0" smtClean="0"/>
              <a:t>) into symbolic representation.</a:t>
            </a:r>
            <a:endParaRPr lang="sv-SE" sz="2600" dirty="0" smtClean="0"/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G) Enculturation (pp. 402-411)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8596" y="857232"/>
            <a:ext cx="8358246" cy="5643602"/>
          </a:xfrm>
        </p:spPr>
        <p:txBody>
          <a:bodyPr/>
          <a:lstStyle/>
          <a:p>
            <a:r>
              <a:rPr lang="en-US" sz="2600" u="sng" dirty="0" smtClean="0"/>
              <a:t>3 ways in which language fashions basic cognitive skills into more complex </a:t>
            </a:r>
            <a:r>
              <a:rPr lang="en-US" sz="2600" u="sng" dirty="0" smtClean="0"/>
              <a:t>ones (</a:t>
            </a:r>
            <a:r>
              <a:rPr lang="en-US" sz="2600" u="sng" dirty="0" err="1" smtClean="0"/>
              <a:t>Tomasello</a:t>
            </a:r>
            <a:r>
              <a:rPr lang="en-US" sz="2600" u="sng" dirty="0" smtClean="0"/>
              <a:t>):</a:t>
            </a:r>
            <a:endParaRPr lang="en-US" sz="2600" u="sng" dirty="0" smtClean="0"/>
          </a:p>
          <a:p>
            <a:endParaRPr lang="sv-SE" sz="2600" dirty="0" smtClean="0"/>
          </a:p>
          <a:p>
            <a:r>
              <a:rPr lang="en-US" sz="2600" dirty="0" smtClean="0"/>
              <a:t>(i) Linguistic communication is a vehicle for the transmission of </a:t>
            </a:r>
            <a:r>
              <a:rPr lang="en-US" sz="2600" dirty="0" smtClean="0"/>
              <a:t>(accumulated) cultural </a:t>
            </a:r>
            <a:r>
              <a:rPr lang="en-US" sz="2600" dirty="0" smtClean="0"/>
              <a:t>knowledge.</a:t>
            </a:r>
          </a:p>
          <a:p>
            <a:endParaRPr lang="sv-SE" sz="2600" dirty="0" smtClean="0"/>
          </a:p>
          <a:p>
            <a:r>
              <a:rPr lang="en-US" sz="2600" dirty="0" smtClean="0"/>
              <a:t>(ii) Linguistic communication influences children’s construction of cognitive categories, relations, analogies, metaphors.</a:t>
            </a:r>
          </a:p>
          <a:p>
            <a:endParaRPr lang="sv-SE" sz="2600" dirty="0" smtClean="0"/>
          </a:p>
          <a:p>
            <a:r>
              <a:rPr lang="en-US" sz="2600" dirty="0" smtClean="0"/>
              <a:t>(iii) Linguistic interaction with others induces children to take different conceptual perspectives.</a:t>
            </a:r>
            <a:endParaRPr lang="sv-SE" sz="2600" dirty="0" smtClean="0"/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G) Enculturation (pp. 402-411)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Relationship between symbolic enculturation and the brain:</a:t>
            </a:r>
          </a:p>
          <a:p>
            <a:endParaRPr lang="sv-SE" sz="2600" dirty="0" smtClean="0"/>
          </a:p>
          <a:p>
            <a:r>
              <a:rPr lang="en-US" sz="2600" dirty="0" smtClean="0"/>
              <a:t>(i) Symbolic systems emerge from the interactions of many individuals, not in </a:t>
            </a:r>
            <a:r>
              <a:rPr lang="en-US" sz="2600" dirty="0" smtClean="0"/>
              <a:t>isolated “brains”.</a:t>
            </a:r>
            <a:endParaRPr lang="en-US" sz="2600" dirty="0" smtClean="0"/>
          </a:p>
          <a:p>
            <a:endParaRPr lang="sv-SE" sz="2600" dirty="0" smtClean="0"/>
          </a:p>
          <a:p>
            <a:r>
              <a:rPr lang="en-US" sz="2600" dirty="0" smtClean="0"/>
              <a:t>(ii) </a:t>
            </a:r>
            <a:r>
              <a:rPr lang="en-US" sz="2600" u="sng" dirty="0" smtClean="0"/>
              <a:t>Hypothesis</a:t>
            </a:r>
            <a:r>
              <a:rPr lang="en-US" sz="2600" dirty="0" smtClean="0"/>
              <a:t>:  The cultural environment of symbolic representation can alter the neural architecture of the developing brain (deep enculturation</a:t>
            </a:r>
            <a:r>
              <a:rPr lang="en-US" sz="2600" dirty="0" smtClean="0"/>
              <a:t>). Neural constructivism.</a:t>
            </a:r>
            <a:endParaRPr lang="sv-SE" sz="2600" dirty="0" smtClean="0"/>
          </a:p>
          <a:p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G) Enculturation (pp. 402-411)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643602"/>
          </a:xfrm>
        </p:spPr>
        <p:txBody>
          <a:bodyPr/>
          <a:lstStyle/>
          <a:p>
            <a:pPr lvl="0"/>
            <a:r>
              <a:rPr lang="en-US" sz="2400" dirty="0" smtClean="0"/>
              <a:t>“</a:t>
            </a:r>
            <a:r>
              <a:rPr lang="sv-SE" sz="2400" dirty="0" smtClean="0"/>
              <a:t>The '</a:t>
            </a:r>
            <a:r>
              <a:rPr lang="sv-SE" sz="2400" dirty="0" err="1" smtClean="0"/>
              <a:t>Other</a:t>
            </a:r>
            <a:r>
              <a:rPr lang="sv-SE" sz="2400" dirty="0" smtClean="0"/>
              <a:t> </a:t>
            </a:r>
            <a:r>
              <a:rPr lang="sv-SE" sz="2400" dirty="0" err="1" smtClean="0"/>
              <a:t>Half</a:t>
            </a:r>
            <a:r>
              <a:rPr lang="sv-SE" sz="2400" dirty="0" smtClean="0"/>
              <a:t>' is the </a:t>
            </a:r>
            <a:r>
              <a:rPr lang="sv-SE" sz="2400" dirty="0" err="1" smtClean="0"/>
              <a:t>word</a:t>
            </a:r>
            <a:r>
              <a:rPr lang="sv-SE" sz="2400" dirty="0" smtClean="0"/>
              <a:t>. The '</a:t>
            </a:r>
            <a:r>
              <a:rPr lang="sv-SE" sz="2400" dirty="0" err="1" smtClean="0"/>
              <a:t>Other</a:t>
            </a:r>
            <a:r>
              <a:rPr lang="sv-SE" sz="2400" dirty="0" smtClean="0"/>
              <a:t> </a:t>
            </a:r>
            <a:r>
              <a:rPr lang="sv-SE" sz="2400" dirty="0" err="1" smtClean="0"/>
              <a:t>Half</a:t>
            </a:r>
            <a:r>
              <a:rPr lang="sv-SE" sz="2400" dirty="0" smtClean="0"/>
              <a:t>' is an organism. Word is an organism. The </a:t>
            </a:r>
            <a:r>
              <a:rPr lang="sv-SE" sz="2400" dirty="0" err="1" smtClean="0"/>
              <a:t>presence</a:t>
            </a:r>
            <a:r>
              <a:rPr lang="sv-SE" sz="2400" dirty="0" smtClean="0"/>
              <a:t> of the '</a:t>
            </a:r>
            <a:r>
              <a:rPr lang="sv-SE" sz="2400" dirty="0" err="1" smtClean="0"/>
              <a:t>Other</a:t>
            </a:r>
            <a:r>
              <a:rPr lang="sv-SE" sz="2400" dirty="0" smtClean="0"/>
              <a:t> </a:t>
            </a:r>
            <a:r>
              <a:rPr lang="sv-SE" sz="2400" dirty="0" err="1" smtClean="0"/>
              <a:t>Half</a:t>
            </a:r>
            <a:r>
              <a:rPr lang="sv-SE" sz="2400" dirty="0" smtClean="0"/>
              <a:t>' is a separate organism </a:t>
            </a:r>
            <a:r>
              <a:rPr lang="sv-SE" sz="2400" dirty="0" err="1" smtClean="0"/>
              <a:t>attached</a:t>
            </a:r>
            <a:r>
              <a:rPr lang="sv-SE" sz="2400" dirty="0" smtClean="0"/>
              <a:t> to your </a:t>
            </a:r>
            <a:r>
              <a:rPr lang="sv-SE" sz="2400" dirty="0" err="1" smtClean="0"/>
              <a:t>nervous</a:t>
            </a:r>
            <a:r>
              <a:rPr lang="sv-SE" sz="2400" dirty="0" smtClean="0"/>
              <a:t> system on an air </a:t>
            </a:r>
            <a:r>
              <a:rPr lang="sv-SE" sz="2400" dirty="0" err="1" smtClean="0"/>
              <a:t>line</a:t>
            </a:r>
            <a:r>
              <a:rPr lang="sv-SE" sz="2400" dirty="0" smtClean="0"/>
              <a:t> of </a:t>
            </a:r>
            <a:r>
              <a:rPr lang="sv-SE" sz="2400" dirty="0" err="1" smtClean="0"/>
              <a:t>words</a:t>
            </a:r>
            <a:r>
              <a:rPr lang="sv-SE" sz="2400" dirty="0" smtClean="0"/>
              <a:t> </a:t>
            </a:r>
            <a:r>
              <a:rPr lang="sv-SE" sz="2400" dirty="0" err="1" smtClean="0"/>
              <a:t>can</a:t>
            </a:r>
            <a:r>
              <a:rPr lang="sv-SE" sz="2400" dirty="0" smtClean="0"/>
              <a:t> </a:t>
            </a:r>
            <a:r>
              <a:rPr lang="sv-SE" sz="2400" dirty="0" err="1" smtClean="0"/>
              <a:t>now</a:t>
            </a:r>
            <a:r>
              <a:rPr lang="sv-SE" sz="2400" dirty="0" smtClean="0"/>
              <a:t> be </a:t>
            </a:r>
            <a:r>
              <a:rPr lang="sv-SE" sz="2400" dirty="0" err="1" smtClean="0"/>
              <a:t>demonstrated</a:t>
            </a:r>
            <a:r>
              <a:rPr lang="sv-SE" sz="2400" dirty="0" smtClean="0"/>
              <a:t> </a:t>
            </a:r>
            <a:r>
              <a:rPr lang="sv-SE" sz="2400" dirty="0" err="1" smtClean="0"/>
              <a:t>experimentally</a:t>
            </a:r>
            <a:r>
              <a:rPr lang="sv-SE" sz="2400" dirty="0" smtClean="0"/>
              <a:t>. One of the </a:t>
            </a:r>
            <a:r>
              <a:rPr lang="sv-SE" sz="2400" dirty="0" err="1" smtClean="0"/>
              <a:t>most</a:t>
            </a:r>
            <a:r>
              <a:rPr lang="sv-SE" sz="2400" dirty="0" smtClean="0"/>
              <a:t> </a:t>
            </a:r>
            <a:r>
              <a:rPr lang="sv-SE" sz="2400" dirty="0" err="1" smtClean="0"/>
              <a:t>common</a:t>
            </a:r>
            <a:r>
              <a:rPr lang="sv-SE" sz="2400" dirty="0" smtClean="0"/>
              <a:t> 'hallucinations' of </a:t>
            </a:r>
            <a:r>
              <a:rPr lang="sv-SE" sz="2400" dirty="0" err="1" smtClean="0"/>
              <a:t>subject</a:t>
            </a:r>
            <a:r>
              <a:rPr lang="sv-SE" sz="2400" dirty="0" smtClean="0"/>
              <a:t> </a:t>
            </a:r>
            <a:r>
              <a:rPr lang="sv-SE" sz="2400" dirty="0" err="1" smtClean="0"/>
              <a:t>during</a:t>
            </a:r>
            <a:r>
              <a:rPr lang="sv-SE" sz="2400" dirty="0" smtClean="0"/>
              <a:t> </a:t>
            </a:r>
            <a:r>
              <a:rPr lang="sv-SE" sz="2400" dirty="0" err="1" smtClean="0"/>
              <a:t>sense</a:t>
            </a:r>
            <a:r>
              <a:rPr lang="sv-SE" sz="2400" dirty="0" smtClean="0"/>
              <a:t> </a:t>
            </a:r>
            <a:r>
              <a:rPr lang="sv-SE" sz="2400" dirty="0" err="1" smtClean="0"/>
              <a:t>withdrawal</a:t>
            </a:r>
            <a:r>
              <a:rPr lang="sv-SE" sz="2400" dirty="0" smtClean="0"/>
              <a:t> is the feeling of </a:t>
            </a:r>
            <a:r>
              <a:rPr lang="sv-SE" sz="2400" dirty="0" err="1" smtClean="0"/>
              <a:t>another</a:t>
            </a:r>
            <a:r>
              <a:rPr lang="sv-SE" sz="2400" dirty="0" smtClean="0"/>
              <a:t> </a:t>
            </a:r>
            <a:r>
              <a:rPr lang="sv-SE" sz="2400" dirty="0" err="1" smtClean="0"/>
              <a:t>body</a:t>
            </a:r>
            <a:r>
              <a:rPr lang="sv-SE" sz="2400" dirty="0" smtClean="0"/>
              <a:t> </a:t>
            </a:r>
            <a:r>
              <a:rPr lang="sv-SE" sz="2400" dirty="0" err="1" smtClean="0"/>
              <a:t>sprawled</a:t>
            </a:r>
            <a:r>
              <a:rPr lang="sv-SE" sz="2400" dirty="0" smtClean="0"/>
              <a:t> </a:t>
            </a:r>
            <a:r>
              <a:rPr lang="sv-SE" sz="2400" dirty="0" err="1" smtClean="0"/>
              <a:t>through</a:t>
            </a:r>
            <a:r>
              <a:rPr lang="sv-SE" sz="2400" dirty="0" smtClean="0"/>
              <a:t> the </a:t>
            </a:r>
            <a:r>
              <a:rPr lang="sv-SE" sz="2400" dirty="0" err="1" smtClean="0"/>
              <a:t>subject's</a:t>
            </a:r>
            <a:r>
              <a:rPr lang="sv-SE" sz="2400" dirty="0" smtClean="0"/>
              <a:t> </a:t>
            </a:r>
            <a:r>
              <a:rPr lang="sv-SE" sz="2400" dirty="0" err="1" smtClean="0"/>
              <a:t>body</a:t>
            </a:r>
            <a:r>
              <a:rPr lang="sv-SE" sz="2400" dirty="0" smtClean="0"/>
              <a:t> at an </a:t>
            </a:r>
            <a:r>
              <a:rPr lang="sv-SE" sz="2400" dirty="0" err="1" smtClean="0"/>
              <a:t>angle...yes</a:t>
            </a:r>
            <a:r>
              <a:rPr lang="sv-SE" sz="2400" dirty="0" smtClean="0"/>
              <a:t> </a:t>
            </a:r>
            <a:r>
              <a:rPr lang="sv-SE" sz="2400" dirty="0" err="1" smtClean="0"/>
              <a:t>quite</a:t>
            </a:r>
            <a:r>
              <a:rPr lang="sv-SE" sz="2400" dirty="0" smtClean="0"/>
              <a:t> an </a:t>
            </a:r>
            <a:r>
              <a:rPr lang="sv-SE" sz="2400" dirty="0" err="1" smtClean="0"/>
              <a:t>angle</a:t>
            </a:r>
            <a:r>
              <a:rPr lang="sv-SE" sz="2400" dirty="0" smtClean="0"/>
              <a:t> it is the '</a:t>
            </a:r>
            <a:r>
              <a:rPr lang="sv-SE" sz="2400" dirty="0" err="1" smtClean="0"/>
              <a:t>Other</a:t>
            </a:r>
            <a:r>
              <a:rPr lang="sv-SE" sz="2400" dirty="0" smtClean="0"/>
              <a:t> </a:t>
            </a:r>
            <a:r>
              <a:rPr lang="sv-SE" sz="2400" dirty="0" err="1" smtClean="0"/>
              <a:t>Half</a:t>
            </a:r>
            <a:r>
              <a:rPr lang="sv-SE" sz="2400" dirty="0" smtClean="0"/>
              <a:t>' </a:t>
            </a:r>
            <a:r>
              <a:rPr lang="sv-SE" sz="2400" dirty="0" err="1" smtClean="0"/>
              <a:t>worked</a:t>
            </a:r>
            <a:r>
              <a:rPr lang="sv-SE" sz="2400" dirty="0" smtClean="0"/>
              <a:t> </a:t>
            </a:r>
            <a:r>
              <a:rPr lang="sv-SE" sz="2400" dirty="0" err="1" smtClean="0"/>
              <a:t>quite</a:t>
            </a:r>
            <a:r>
              <a:rPr lang="sv-SE" sz="2400" dirty="0" smtClean="0"/>
              <a:t> </a:t>
            </a:r>
            <a:r>
              <a:rPr lang="sv-SE" sz="2400" dirty="0" err="1" smtClean="0"/>
              <a:t>some</a:t>
            </a:r>
            <a:r>
              <a:rPr lang="sv-SE" sz="2400" dirty="0" smtClean="0"/>
              <a:t> </a:t>
            </a:r>
            <a:r>
              <a:rPr lang="sv-SE" sz="2400" dirty="0" err="1" smtClean="0"/>
              <a:t>years</a:t>
            </a:r>
            <a:r>
              <a:rPr lang="sv-SE" sz="2400" dirty="0" smtClean="0"/>
              <a:t> on a </a:t>
            </a:r>
            <a:r>
              <a:rPr lang="sv-SE" sz="2400" dirty="0" err="1" smtClean="0"/>
              <a:t>symbiotic</a:t>
            </a:r>
            <a:r>
              <a:rPr lang="sv-SE" sz="2400" dirty="0" smtClean="0"/>
              <a:t> basis. </a:t>
            </a:r>
            <a:r>
              <a:rPr lang="sv-SE" sz="2400" b="1" dirty="0" smtClean="0"/>
              <a:t>From </a:t>
            </a:r>
            <a:r>
              <a:rPr lang="sv-SE" sz="2400" b="1" dirty="0" err="1" smtClean="0"/>
              <a:t>symbiosis</a:t>
            </a:r>
            <a:r>
              <a:rPr lang="sv-SE" sz="2400" b="1" dirty="0" smtClean="0"/>
              <a:t> to parasitism is a </a:t>
            </a:r>
            <a:r>
              <a:rPr lang="sv-SE" sz="2400" b="1" dirty="0" err="1" smtClean="0"/>
              <a:t>short</a:t>
            </a:r>
            <a:r>
              <a:rPr lang="sv-SE" sz="2400" b="1" dirty="0" smtClean="0"/>
              <a:t> step. The </a:t>
            </a:r>
            <a:r>
              <a:rPr lang="sv-SE" sz="2400" b="1" dirty="0" err="1" smtClean="0"/>
              <a:t>word</a:t>
            </a:r>
            <a:r>
              <a:rPr lang="sv-SE" sz="2400" b="1" dirty="0" smtClean="0"/>
              <a:t> is </a:t>
            </a:r>
            <a:r>
              <a:rPr lang="sv-SE" sz="2400" b="1" dirty="0" err="1" smtClean="0"/>
              <a:t>now</a:t>
            </a:r>
            <a:r>
              <a:rPr lang="sv-SE" sz="2400" b="1" dirty="0" smtClean="0"/>
              <a:t> a virus.</a:t>
            </a:r>
            <a:r>
              <a:rPr lang="sv-SE" sz="2400" dirty="0" smtClean="0"/>
              <a:t> The </a:t>
            </a:r>
            <a:r>
              <a:rPr lang="sv-SE" sz="2400" dirty="0" err="1" smtClean="0"/>
              <a:t>flu</a:t>
            </a:r>
            <a:r>
              <a:rPr lang="sv-SE" sz="2400" dirty="0" smtClean="0"/>
              <a:t> virus </a:t>
            </a:r>
            <a:r>
              <a:rPr lang="sv-SE" sz="2400" dirty="0" err="1" smtClean="0"/>
              <a:t>may</a:t>
            </a:r>
            <a:r>
              <a:rPr lang="sv-SE" sz="2400" dirty="0" smtClean="0"/>
              <a:t> </a:t>
            </a:r>
            <a:r>
              <a:rPr lang="sv-SE" sz="2400" dirty="0" err="1" smtClean="0"/>
              <a:t>have</a:t>
            </a:r>
            <a:r>
              <a:rPr lang="sv-SE" sz="2400" dirty="0" smtClean="0"/>
              <a:t> </a:t>
            </a:r>
            <a:r>
              <a:rPr lang="sv-SE" sz="2400" dirty="0" err="1" smtClean="0"/>
              <a:t>once</a:t>
            </a:r>
            <a:r>
              <a:rPr lang="sv-SE" sz="2400" dirty="0" smtClean="0"/>
              <a:t> </a:t>
            </a:r>
            <a:r>
              <a:rPr lang="sv-SE" sz="2400" dirty="0" err="1" smtClean="0"/>
              <a:t>been</a:t>
            </a:r>
            <a:r>
              <a:rPr lang="sv-SE" sz="2400" dirty="0" smtClean="0"/>
              <a:t> a </a:t>
            </a:r>
            <a:r>
              <a:rPr lang="sv-SE" sz="2400" dirty="0" err="1" smtClean="0"/>
              <a:t>healthy</a:t>
            </a:r>
            <a:r>
              <a:rPr lang="sv-SE" sz="2400" dirty="0" smtClean="0"/>
              <a:t> </a:t>
            </a:r>
            <a:r>
              <a:rPr lang="sv-SE" sz="2400" dirty="0" err="1" smtClean="0"/>
              <a:t>lung</a:t>
            </a:r>
            <a:r>
              <a:rPr lang="sv-SE" sz="2400" dirty="0" smtClean="0"/>
              <a:t> cell. It is </a:t>
            </a:r>
            <a:r>
              <a:rPr lang="sv-SE" sz="2400" dirty="0" err="1" smtClean="0"/>
              <a:t>now</a:t>
            </a:r>
            <a:r>
              <a:rPr lang="sv-SE" sz="2400" dirty="0" smtClean="0"/>
              <a:t> a </a:t>
            </a:r>
            <a:r>
              <a:rPr lang="sv-SE" sz="2400" dirty="0" err="1" smtClean="0"/>
              <a:t>parasitic</a:t>
            </a:r>
            <a:r>
              <a:rPr lang="sv-SE" sz="2400" dirty="0" smtClean="0"/>
              <a:t> organism that </a:t>
            </a:r>
            <a:r>
              <a:rPr lang="sv-SE" sz="2400" dirty="0" err="1" smtClean="0"/>
              <a:t>invades</a:t>
            </a:r>
            <a:r>
              <a:rPr lang="sv-SE" sz="2400" dirty="0" smtClean="0"/>
              <a:t> and </a:t>
            </a:r>
            <a:r>
              <a:rPr lang="sv-SE" sz="2400" dirty="0" err="1" smtClean="0"/>
              <a:t>damages</a:t>
            </a:r>
            <a:r>
              <a:rPr lang="sv-SE" sz="2400" dirty="0" smtClean="0"/>
              <a:t> the central </a:t>
            </a:r>
            <a:r>
              <a:rPr lang="sv-SE" sz="2400" dirty="0" err="1" smtClean="0"/>
              <a:t>nervous</a:t>
            </a:r>
            <a:r>
              <a:rPr lang="sv-SE" sz="2400" dirty="0" smtClean="0"/>
              <a:t> system. </a:t>
            </a:r>
            <a:r>
              <a:rPr lang="sv-SE" sz="2400" b="1" dirty="0" smtClean="0"/>
              <a:t>Modern man has </a:t>
            </a:r>
            <a:r>
              <a:rPr lang="sv-SE" sz="2400" b="1" dirty="0" err="1" smtClean="0"/>
              <a:t>lost</a:t>
            </a:r>
            <a:r>
              <a:rPr lang="sv-SE" sz="2400" b="1" dirty="0" smtClean="0"/>
              <a:t> the option of </a:t>
            </a:r>
            <a:r>
              <a:rPr lang="sv-SE" sz="2400" b="1" dirty="0" err="1" smtClean="0"/>
              <a:t>silence</a:t>
            </a:r>
            <a:r>
              <a:rPr lang="sv-SE" sz="2400" b="1" dirty="0" smtClean="0"/>
              <a:t>.</a:t>
            </a:r>
            <a:r>
              <a:rPr lang="sv-SE" sz="2400" dirty="0" smtClean="0"/>
              <a:t> Try halting </a:t>
            </a:r>
            <a:r>
              <a:rPr lang="sv-SE" sz="2400" dirty="0" err="1" smtClean="0"/>
              <a:t>sub-vocal</a:t>
            </a:r>
            <a:r>
              <a:rPr lang="sv-SE" sz="2400" dirty="0" smtClean="0"/>
              <a:t> </a:t>
            </a:r>
            <a:r>
              <a:rPr lang="sv-SE" sz="2400" dirty="0" err="1" smtClean="0"/>
              <a:t>speech</a:t>
            </a:r>
            <a:r>
              <a:rPr lang="sv-SE" sz="2400" dirty="0" smtClean="0"/>
              <a:t>. Try to </a:t>
            </a:r>
            <a:r>
              <a:rPr lang="sv-SE" sz="2400" dirty="0" err="1" smtClean="0"/>
              <a:t>achieve</a:t>
            </a:r>
            <a:r>
              <a:rPr lang="sv-SE" sz="2400" dirty="0" smtClean="0"/>
              <a:t> </a:t>
            </a:r>
            <a:r>
              <a:rPr lang="sv-SE" sz="2400" dirty="0" err="1" smtClean="0"/>
              <a:t>even</a:t>
            </a:r>
            <a:r>
              <a:rPr lang="sv-SE" sz="2400" dirty="0" smtClean="0"/>
              <a:t> ten </a:t>
            </a:r>
            <a:r>
              <a:rPr lang="sv-SE" sz="2400" dirty="0" err="1" smtClean="0"/>
              <a:t>seconds</a:t>
            </a:r>
            <a:r>
              <a:rPr lang="sv-SE" sz="2400" dirty="0" smtClean="0"/>
              <a:t> of inner </a:t>
            </a:r>
            <a:r>
              <a:rPr lang="sv-SE" sz="2400" dirty="0" err="1" smtClean="0"/>
              <a:t>silence</a:t>
            </a:r>
            <a:r>
              <a:rPr lang="sv-SE" sz="2400" dirty="0" smtClean="0"/>
              <a:t>. You </a:t>
            </a:r>
            <a:r>
              <a:rPr lang="sv-SE" sz="2400" dirty="0" err="1" smtClean="0"/>
              <a:t>will</a:t>
            </a:r>
            <a:r>
              <a:rPr lang="sv-SE" sz="2400" dirty="0" smtClean="0"/>
              <a:t> </a:t>
            </a:r>
            <a:r>
              <a:rPr lang="sv-SE" sz="2400" dirty="0" err="1" smtClean="0"/>
              <a:t>encounter</a:t>
            </a:r>
            <a:r>
              <a:rPr lang="sv-SE" sz="2400" dirty="0" smtClean="0"/>
              <a:t> a </a:t>
            </a:r>
            <a:r>
              <a:rPr lang="sv-SE" sz="2400" dirty="0" err="1" smtClean="0"/>
              <a:t>resisting</a:t>
            </a:r>
            <a:r>
              <a:rPr lang="sv-SE" sz="2400" dirty="0" smtClean="0"/>
              <a:t> organism that </a:t>
            </a:r>
            <a:r>
              <a:rPr lang="sv-SE" sz="2400" dirty="0" err="1" smtClean="0"/>
              <a:t>forces</a:t>
            </a:r>
            <a:r>
              <a:rPr lang="sv-SE" sz="2400" dirty="0" smtClean="0"/>
              <a:t> you to talk. That organism is the </a:t>
            </a:r>
            <a:r>
              <a:rPr lang="sv-SE" sz="2400" dirty="0" err="1" smtClean="0"/>
              <a:t>word</a:t>
            </a:r>
            <a:r>
              <a:rPr lang="sv-SE" sz="2400" dirty="0" smtClean="0"/>
              <a:t>. “</a:t>
            </a:r>
          </a:p>
          <a:p>
            <a:endParaRPr lang="sv-SE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G) Enculturation (pp. 402-411)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 ”The Ticket That </a:t>
            </a:r>
            <a:r>
              <a:rPr lang="sv-SE" dirty="0" err="1" smtClean="0"/>
              <a:t>Exploded</a:t>
            </a:r>
            <a:r>
              <a:rPr lang="sv-SE" dirty="0" smtClean="0"/>
              <a:t>” (1962), William S. Burroughs</a:t>
            </a:r>
          </a:p>
          <a:p>
            <a:endParaRPr lang="sv-SE" sz="2800" dirty="0" smtClean="0"/>
          </a:p>
          <a:p>
            <a:endParaRPr lang="sv-SE" sz="2800" dirty="0" smtClean="0"/>
          </a:p>
          <a:p>
            <a:endParaRPr lang="sv-SE" sz="2800" dirty="0" smtClean="0"/>
          </a:p>
          <a:p>
            <a:r>
              <a:rPr lang="sv-SE" dirty="0" smtClean="0"/>
              <a:t>”</a:t>
            </a:r>
            <a:r>
              <a:rPr lang="sv-SE" dirty="0" err="1" smtClean="0"/>
              <a:t>Snow</a:t>
            </a:r>
            <a:r>
              <a:rPr lang="sv-SE" dirty="0" smtClean="0"/>
              <a:t> </a:t>
            </a:r>
            <a:r>
              <a:rPr lang="sv-SE" dirty="0" err="1" smtClean="0"/>
              <a:t>Crash</a:t>
            </a:r>
            <a:r>
              <a:rPr lang="sv-SE" dirty="0" smtClean="0"/>
              <a:t>” (1992), </a:t>
            </a:r>
            <a:r>
              <a:rPr lang="sv-SE" dirty="0" err="1" smtClean="0"/>
              <a:t>Neal</a:t>
            </a:r>
            <a:r>
              <a:rPr lang="sv-SE" dirty="0" smtClean="0"/>
              <a:t> Stephenson</a:t>
            </a:r>
            <a:endParaRPr lang="sv-SE" sz="2800" dirty="0" smtClean="0"/>
          </a:p>
          <a:p>
            <a:r>
              <a:rPr lang="en-US" dirty="0" smtClean="0"/>
              <a:t>“The Diamond Age: Or, A Young Lady's Illustrated Primer” (1995), Neal Stephenson</a:t>
            </a:r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G) Enculturation (pp. 402-411)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0034" y="1142984"/>
            <a:ext cx="8286808" cy="5214974"/>
          </a:xfrm>
        </p:spPr>
        <p:txBody>
          <a:bodyPr/>
          <a:lstStyle/>
          <a:p>
            <a:r>
              <a:rPr lang="sv-SE" sz="2600" dirty="0" err="1" smtClean="0"/>
              <a:t>Individual</a:t>
            </a:r>
            <a:r>
              <a:rPr lang="sv-SE" sz="2600" dirty="0" smtClean="0"/>
              <a:t> </a:t>
            </a:r>
            <a:r>
              <a:rPr lang="sv-SE" sz="2600" dirty="0" err="1" smtClean="0"/>
              <a:t>subjectivity</a:t>
            </a:r>
            <a:r>
              <a:rPr lang="sv-SE" sz="2600" dirty="0" smtClean="0"/>
              <a:t> is from the </a:t>
            </a:r>
            <a:r>
              <a:rPr lang="sv-SE" sz="2600" dirty="0" err="1" smtClean="0"/>
              <a:t>outset</a:t>
            </a:r>
            <a:r>
              <a:rPr lang="sv-SE" sz="2600" dirty="0" smtClean="0"/>
              <a:t> intersubjectivity: the </a:t>
            </a:r>
            <a:r>
              <a:rPr lang="sv-SE" sz="2600" dirty="0" err="1" smtClean="0"/>
              <a:t>internalized</a:t>
            </a:r>
            <a:r>
              <a:rPr lang="sv-SE" sz="2600" dirty="0" smtClean="0"/>
              <a:t> </a:t>
            </a:r>
            <a:r>
              <a:rPr lang="sv-SE" sz="2600" dirty="0" err="1" smtClean="0"/>
              <a:t>result</a:t>
            </a:r>
            <a:r>
              <a:rPr lang="sv-SE" sz="2600" dirty="0" smtClean="0"/>
              <a:t> of </a:t>
            </a:r>
            <a:r>
              <a:rPr lang="sv-SE" sz="2600" dirty="0" err="1" smtClean="0"/>
              <a:t>communally</a:t>
            </a:r>
            <a:r>
              <a:rPr lang="sv-SE" sz="2600" dirty="0" smtClean="0"/>
              <a:t> </a:t>
            </a:r>
            <a:r>
              <a:rPr lang="sv-SE" sz="2600" dirty="0" err="1" smtClean="0"/>
              <a:t>handed</a:t>
            </a:r>
            <a:r>
              <a:rPr lang="sv-SE" sz="2600" dirty="0" smtClean="0"/>
              <a:t> </a:t>
            </a:r>
            <a:r>
              <a:rPr lang="sv-SE" sz="2600" dirty="0" err="1" smtClean="0"/>
              <a:t>down</a:t>
            </a:r>
            <a:r>
              <a:rPr lang="sv-SE" sz="2600" dirty="0" smtClean="0"/>
              <a:t> norms, </a:t>
            </a:r>
            <a:r>
              <a:rPr lang="sv-SE" sz="2600" dirty="0" err="1" smtClean="0"/>
              <a:t>conventions</a:t>
            </a:r>
            <a:r>
              <a:rPr lang="sv-SE" sz="2600" dirty="0" smtClean="0"/>
              <a:t>, </a:t>
            </a:r>
            <a:r>
              <a:rPr lang="sv-SE" sz="2600" dirty="0" err="1" smtClean="0"/>
              <a:t>symbolic</a:t>
            </a:r>
            <a:r>
              <a:rPr lang="sv-SE" sz="2600" dirty="0" smtClean="0"/>
              <a:t> </a:t>
            </a:r>
            <a:r>
              <a:rPr lang="sv-SE" sz="2600" dirty="0" err="1" smtClean="0"/>
              <a:t>artifacts</a:t>
            </a:r>
            <a:r>
              <a:rPr lang="sv-SE" sz="2600" dirty="0" smtClean="0"/>
              <a:t>, and </a:t>
            </a:r>
            <a:r>
              <a:rPr lang="sv-SE" sz="2600" dirty="0" err="1" smtClean="0"/>
              <a:t>cultural</a:t>
            </a:r>
            <a:r>
              <a:rPr lang="sv-SE" sz="2600" dirty="0" smtClean="0"/>
              <a:t> traditions.</a:t>
            </a:r>
          </a:p>
          <a:p>
            <a:endParaRPr lang="sv-SE" sz="2600" dirty="0" smtClean="0"/>
          </a:p>
          <a:p>
            <a:r>
              <a:rPr lang="sv-SE" sz="2600" dirty="0" smtClean="0"/>
              <a:t>The </a:t>
            </a:r>
            <a:r>
              <a:rPr lang="sv-SE" sz="2600" dirty="0" err="1" smtClean="0"/>
              <a:t>internalization</a:t>
            </a:r>
            <a:r>
              <a:rPr lang="sv-SE" sz="2600" dirty="0" smtClean="0"/>
              <a:t> of </a:t>
            </a:r>
            <a:r>
              <a:rPr lang="sv-SE" sz="2600" dirty="0" err="1" smtClean="0"/>
              <a:t>symbolic</a:t>
            </a:r>
            <a:r>
              <a:rPr lang="sv-SE" sz="2600" dirty="0" smtClean="0"/>
              <a:t> systems </a:t>
            </a:r>
            <a:r>
              <a:rPr lang="sv-SE" sz="2600" dirty="0" err="1" smtClean="0"/>
              <a:t>implies</a:t>
            </a:r>
            <a:r>
              <a:rPr lang="sv-SE" sz="2600" dirty="0" smtClean="0"/>
              <a:t> the </a:t>
            </a:r>
            <a:r>
              <a:rPr lang="sv-SE" sz="2600" u="sng" dirty="0" err="1" smtClean="0"/>
              <a:t>whole</a:t>
            </a:r>
            <a:r>
              <a:rPr lang="sv-SE" sz="2600" u="sng" dirty="0" smtClean="0"/>
              <a:t> </a:t>
            </a:r>
            <a:r>
              <a:rPr lang="sv-SE" sz="2600" u="sng" dirty="0" err="1" smtClean="0"/>
              <a:t>historically</a:t>
            </a:r>
            <a:r>
              <a:rPr lang="sv-SE" sz="2600" u="sng" dirty="0" smtClean="0"/>
              <a:t> </a:t>
            </a:r>
            <a:r>
              <a:rPr lang="sv-SE" sz="2600" u="sng" dirty="0" err="1" smtClean="0"/>
              <a:t>derived</a:t>
            </a:r>
            <a:r>
              <a:rPr lang="sv-SE" sz="2600" u="sng" dirty="0" smtClean="0"/>
              <a:t> </a:t>
            </a:r>
            <a:r>
              <a:rPr lang="sv-SE" sz="2600" u="sng" dirty="0" err="1" smtClean="0"/>
              <a:t>conglomeration</a:t>
            </a:r>
            <a:r>
              <a:rPr lang="sv-SE" sz="2600" u="sng" dirty="0" smtClean="0"/>
              <a:t> </a:t>
            </a:r>
            <a:r>
              <a:rPr lang="sv-SE" sz="2600" dirty="0" smtClean="0"/>
              <a:t>of </a:t>
            </a:r>
            <a:r>
              <a:rPr lang="sv-SE" sz="2600" dirty="0" err="1" smtClean="0"/>
              <a:t>what</a:t>
            </a:r>
            <a:r>
              <a:rPr lang="sv-SE" sz="2600" dirty="0" smtClean="0"/>
              <a:t> </a:t>
            </a:r>
            <a:r>
              <a:rPr lang="sv-SE" sz="2600" dirty="0" err="1" smtClean="0"/>
              <a:t>forebears</a:t>
            </a:r>
            <a:r>
              <a:rPr lang="sv-SE" sz="2600" dirty="0" smtClean="0"/>
              <a:t> in the </a:t>
            </a:r>
            <a:r>
              <a:rPr lang="sv-SE" sz="2600" dirty="0" err="1" smtClean="0"/>
              <a:t>culture</a:t>
            </a:r>
            <a:r>
              <a:rPr lang="sv-SE" sz="2600" dirty="0" smtClean="0"/>
              <a:t> </a:t>
            </a:r>
            <a:r>
              <a:rPr lang="sv-SE" sz="2600" dirty="0" err="1" smtClean="0"/>
              <a:t>have</a:t>
            </a:r>
            <a:r>
              <a:rPr lang="sv-SE" sz="2600" dirty="0" smtClean="0"/>
              <a:t> </a:t>
            </a:r>
            <a:r>
              <a:rPr lang="sv-SE" sz="2600" dirty="0" err="1" smtClean="0"/>
              <a:t>found</a:t>
            </a:r>
            <a:r>
              <a:rPr lang="sv-SE" sz="2600" dirty="0" smtClean="0"/>
              <a:t> </a:t>
            </a:r>
            <a:r>
              <a:rPr lang="sv-SE" sz="2600" dirty="0" err="1" smtClean="0"/>
              <a:t>useful</a:t>
            </a:r>
            <a:r>
              <a:rPr lang="sv-SE" sz="2600" dirty="0" smtClean="0"/>
              <a:t> to </a:t>
            </a:r>
            <a:r>
              <a:rPr lang="sv-SE" sz="2600" dirty="0" err="1" smtClean="0"/>
              <a:t>manipulate</a:t>
            </a:r>
            <a:r>
              <a:rPr lang="sv-SE" sz="2600" dirty="0" smtClean="0"/>
              <a:t> the </a:t>
            </a:r>
            <a:r>
              <a:rPr lang="sv-SE" sz="2600" dirty="0" err="1" smtClean="0"/>
              <a:t>attention</a:t>
            </a:r>
            <a:r>
              <a:rPr lang="sv-SE" sz="2600" dirty="0" smtClean="0"/>
              <a:t> of </a:t>
            </a:r>
            <a:r>
              <a:rPr lang="sv-SE" sz="2600" dirty="0" err="1" smtClean="0"/>
              <a:t>others</a:t>
            </a:r>
            <a:r>
              <a:rPr lang="sv-SE" sz="2600" dirty="0" smtClean="0"/>
              <a:t> in the </a:t>
            </a:r>
            <a:r>
              <a:rPr lang="sv-SE" sz="2600" dirty="0" err="1" smtClean="0"/>
              <a:t>past</a:t>
            </a:r>
            <a:r>
              <a:rPr lang="sv-SE" sz="2600" dirty="0" smtClean="0"/>
              <a:t>, i.e. different attentional </a:t>
            </a:r>
            <a:r>
              <a:rPr lang="sv-SE" sz="2600" dirty="0" err="1" smtClean="0"/>
              <a:t>construals</a:t>
            </a:r>
            <a:r>
              <a:rPr lang="sv-SE" sz="2600" dirty="0" smtClean="0"/>
              <a:t> of </a:t>
            </a:r>
            <a:r>
              <a:rPr lang="sv-SE" sz="2600" dirty="0" err="1" smtClean="0"/>
              <a:t>any</a:t>
            </a:r>
            <a:r>
              <a:rPr lang="sv-SE" sz="2600" dirty="0" smtClean="0"/>
              <a:t> given situation.</a:t>
            </a:r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939784"/>
          </a:xfrm>
        </p:spPr>
        <p:txBody>
          <a:bodyPr/>
          <a:lstStyle/>
          <a:p>
            <a:r>
              <a:rPr lang="en-US" sz="2600" b="1" dirty="0" smtClean="0"/>
              <a:t>G) Enculturation (pp. 402-411)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8596" y="642918"/>
            <a:ext cx="8358246" cy="5929354"/>
          </a:xfrm>
        </p:spPr>
        <p:txBody>
          <a:bodyPr/>
          <a:lstStyle/>
          <a:p>
            <a:r>
              <a:rPr lang="sv-SE" sz="2600" u="sng" dirty="0" smtClean="0"/>
              <a:t>3 </a:t>
            </a:r>
            <a:r>
              <a:rPr lang="sv-SE" sz="2600" u="sng" dirty="0" err="1" smtClean="0"/>
              <a:t>time</a:t>
            </a:r>
            <a:r>
              <a:rPr lang="sv-SE" sz="2600" u="sng" dirty="0" smtClean="0"/>
              <a:t> </a:t>
            </a:r>
            <a:r>
              <a:rPr lang="sv-SE" sz="2600" u="sng" dirty="0" err="1" smtClean="0"/>
              <a:t>scales</a:t>
            </a:r>
            <a:r>
              <a:rPr lang="sv-SE" sz="2600" u="sng" dirty="0" smtClean="0"/>
              <a:t> </a:t>
            </a:r>
            <a:r>
              <a:rPr lang="sv-SE" sz="2600" u="sng" dirty="0" err="1" smtClean="0"/>
              <a:t>of</a:t>
            </a:r>
            <a:r>
              <a:rPr lang="sv-SE" sz="2600" u="sng" dirty="0" smtClean="0"/>
              <a:t> generative </a:t>
            </a:r>
            <a:r>
              <a:rPr lang="sv-SE" sz="2600" u="sng" dirty="0" err="1" smtClean="0"/>
              <a:t>processes</a:t>
            </a:r>
            <a:r>
              <a:rPr lang="sv-SE" sz="2600" u="sng" dirty="0" smtClean="0"/>
              <a:t> : </a:t>
            </a:r>
            <a:endParaRPr lang="sv-SE" sz="2600" u="sng" dirty="0" smtClean="0"/>
          </a:p>
          <a:p>
            <a:endParaRPr lang="sv-SE" sz="2600" dirty="0" smtClean="0"/>
          </a:p>
          <a:p>
            <a:r>
              <a:rPr lang="sv-SE" sz="2600" dirty="0" smtClean="0"/>
              <a:t>(i) </a:t>
            </a:r>
            <a:r>
              <a:rPr lang="sv-SE" sz="2600" u="sng" dirty="0" err="1" smtClean="0"/>
              <a:t>Phylogeny</a:t>
            </a:r>
            <a:r>
              <a:rPr lang="sv-SE" sz="2600" dirty="0" smtClean="0"/>
              <a:t>: </a:t>
            </a:r>
            <a:r>
              <a:rPr lang="sv-SE" sz="2600" dirty="0" err="1" smtClean="0"/>
              <a:t>evolvement</a:t>
            </a:r>
            <a:r>
              <a:rPr lang="sv-SE" sz="2600" dirty="0" smtClean="0"/>
              <a:t> of social </a:t>
            </a:r>
            <a:r>
              <a:rPr lang="sv-SE" sz="2600" dirty="0" err="1" smtClean="0"/>
              <a:t>cognition</a:t>
            </a:r>
            <a:r>
              <a:rPr lang="sv-SE" sz="2600" dirty="0" smtClean="0"/>
              <a:t>, </a:t>
            </a:r>
            <a:r>
              <a:rPr lang="sv-SE" sz="2600" dirty="0" err="1" smtClean="0"/>
              <a:t>based</a:t>
            </a:r>
            <a:r>
              <a:rPr lang="sv-SE" sz="2600" dirty="0" smtClean="0"/>
              <a:t> on </a:t>
            </a:r>
            <a:r>
              <a:rPr lang="sv-SE" sz="2600" dirty="0" err="1" smtClean="0"/>
              <a:t>identification</a:t>
            </a:r>
            <a:r>
              <a:rPr lang="sv-SE" sz="2600" dirty="0" smtClean="0"/>
              <a:t> with </a:t>
            </a:r>
            <a:r>
              <a:rPr lang="sv-SE" sz="2600" dirty="0" err="1" smtClean="0"/>
              <a:t>other</a:t>
            </a:r>
            <a:r>
              <a:rPr lang="sv-SE" sz="2600" dirty="0" smtClean="0"/>
              <a:t> humans as </a:t>
            </a:r>
            <a:r>
              <a:rPr lang="sv-SE" sz="2600" dirty="0" err="1" smtClean="0"/>
              <a:t>intentional/mental</a:t>
            </a:r>
            <a:r>
              <a:rPr lang="sv-SE" sz="2600" dirty="0" smtClean="0"/>
              <a:t> </a:t>
            </a:r>
            <a:r>
              <a:rPr lang="sv-SE" sz="2600" dirty="0" err="1" smtClean="0"/>
              <a:t>beings</a:t>
            </a:r>
            <a:r>
              <a:rPr lang="sv-SE" sz="2600" dirty="0" smtClean="0"/>
              <a:t>, </a:t>
            </a:r>
            <a:r>
              <a:rPr lang="sv-SE" sz="2600" dirty="0" err="1" smtClean="0"/>
              <a:t>long-term</a:t>
            </a:r>
            <a:r>
              <a:rPr lang="sv-SE" sz="2600" dirty="0" smtClean="0"/>
              <a:t> </a:t>
            </a:r>
            <a:r>
              <a:rPr lang="sv-SE" sz="2600" dirty="0" err="1" smtClean="0"/>
              <a:t>awareness</a:t>
            </a:r>
            <a:r>
              <a:rPr lang="sv-SE" sz="2600" dirty="0" smtClean="0"/>
              <a:t>, </a:t>
            </a:r>
            <a:r>
              <a:rPr lang="sv-SE" sz="2600" dirty="0" err="1" smtClean="0"/>
              <a:t>cognitive</a:t>
            </a:r>
            <a:r>
              <a:rPr lang="sv-SE" sz="2600" dirty="0" smtClean="0"/>
              <a:t>/ </a:t>
            </a:r>
            <a:r>
              <a:rPr lang="sv-SE" sz="2600" dirty="0" err="1" smtClean="0"/>
              <a:t>emotional</a:t>
            </a:r>
            <a:r>
              <a:rPr lang="sv-SE" sz="2600" dirty="0" smtClean="0"/>
              <a:t> </a:t>
            </a:r>
            <a:r>
              <a:rPr lang="sv-SE" sz="2600" dirty="0" err="1" smtClean="0"/>
              <a:t>self-regulation</a:t>
            </a:r>
            <a:r>
              <a:rPr lang="sv-SE" sz="2600" dirty="0" smtClean="0"/>
              <a:t>, </a:t>
            </a:r>
            <a:r>
              <a:rPr lang="sv-SE" sz="2600" dirty="0" err="1" smtClean="0"/>
              <a:t>voluntary</a:t>
            </a:r>
            <a:r>
              <a:rPr lang="sv-SE" sz="2600" dirty="0" smtClean="0"/>
              <a:t> attentional </a:t>
            </a:r>
            <a:r>
              <a:rPr lang="sv-SE" sz="2600" dirty="0" err="1" smtClean="0"/>
              <a:t>control</a:t>
            </a:r>
            <a:r>
              <a:rPr lang="sv-SE" sz="2600" dirty="0" smtClean="0"/>
              <a:t>.</a:t>
            </a:r>
          </a:p>
          <a:p>
            <a:endParaRPr lang="sv-SE" sz="2600" dirty="0" smtClean="0"/>
          </a:p>
          <a:p>
            <a:r>
              <a:rPr lang="sv-SE" sz="2600" dirty="0" smtClean="0"/>
              <a:t>(ii) </a:t>
            </a:r>
            <a:r>
              <a:rPr lang="sv-SE" sz="2600" u="sng" dirty="0" smtClean="0"/>
              <a:t>History</a:t>
            </a:r>
            <a:r>
              <a:rPr lang="sv-SE" sz="2600" dirty="0" smtClean="0"/>
              <a:t>:  time of </a:t>
            </a:r>
            <a:r>
              <a:rPr lang="sv-SE" sz="2600" dirty="0" err="1" smtClean="0"/>
              <a:t>cumulative</a:t>
            </a:r>
            <a:r>
              <a:rPr lang="sv-SE" sz="2600" dirty="0" smtClean="0"/>
              <a:t> </a:t>
            </a:r>
            <a:r>
              <a:rPr lang="sv-SE" sz="2600" dirty="0" err="1" smtClean="0"/>
              <a:t>cultural</a:t>
            </a:r>
            <a:r>
              <a:rPr lang="sv-SE" sz="2600" dirty="0" smtClean="0"/>
              <a:t> evolution, with imitative </a:t>
            </a:r>
            <a:r>
              <a:rPr lang="sv-SE" sz="2600" dirty="0" err="1" smtClean="0"/>
              <a:t>learning</a:t>
            </a:r>
            <a:r>
              <a:rPr lang="sv-SE" sz="2600" dirty="0" smtClean="0"/>
              <a:t> and innovation as </a:t>
            </a:r>
            <a:r>
              <a:rPr lang="sv-SE" sz="2600" dirty="0" err="1" smtClean="0"/>
              <a:t>preconditions</a:t>
            </a:r>
            <a:r>
              <a:rPr lang="sv-SE" sz="2600" dirty="0" smtClean="0"/>
              <a:t>.</a:t>
            </a:r>
          </a:p>
          <a:p>
            <a:endParaRPr lang="sv-SE" sz="2600" dirty="0" smtClean="0"/>
          </a:p>
          <a:p>
            <a:r>
              <a:rPr lang="sv-SE" sz="2600" dirty="0" smtClean="0"/>
              <a:t>(iii) </a:t>
            </a:r>
            <a:r>
              <a:rPr lang="sv-SE" sz="2600" u="sng" dirty="0" err="1" smtClean="0"/>
              <a:t>Ontogeny</a:t>
            </a:r>
            <a:r>
              <a:rPr lang="sv-SE" sz="2600" dirty="0" smtClean="0"/>
              <a:t>: </a:t>
            </a:r>
            <a:r>
              <a:rPr lang="sv-SE" sz="2600" dirty="0" err="1" smtClean="0"/>
              <a:t>children</a:t>
            </a:r>
            <a:r>
              <a:rPr lang="sv-SE" sz="2600" dirty="0" smtClean="0"/>
              <a:t> </a:t>
            </a:r>
            <a:r>
              <a:rPr lang="sv-SE" sz="2600" dirty="0" err="1" smtClean="0"/>
              <a:t>learn</a:t>
            </a:r>
            <a:r>
              <a:rPr lang="sv-SE" sz="2600" dirty="0" smtClean="0"/>
              <a:t>/ </a:t>
            </a:r>
            <a:r>
              <a:rPr lang="sv-SE" sz="2600" dirty="0" err="1" smtClean="0"/>
              <a:t>encounter</a:t>
            </a:r>
            <a:r>
              <a:rPr lang="sv-SE" sz="2600" dirty="0" smtClean="0"/>
              <a:t> </a:t>
            </a:r>
            <a:r>
              <a:rPr lang="sv-SE" sz="2600" dirty="0" err="1" smtClean="0"/>
              <a:t>their</a:t>
            </a:r>
            <a:r>
              <a:rPr lang="sv-SE" sz="2600" dirty="0" smtClean="0"/>
              <a:t> </a:t>
            </a:r>
            <a:r>
              <a:rPr lang="sv-SE" sz="2600" dirty="0" err="1" smtClean="0"/>
              <a:t>physical/social</a:t>
            </a:r>
            <a:r>
              <a:rPr lang="sv-SE" sz="2600" dirty="0" smtClean="0"/>
              <a:t> </a:t>
            </a:r>
            <a:r>
              <a:rPr lang="sv-SE" sz="2600" dirty="0" err="1" smtClean="0"/>
              <a:t>worlds</a:t>
            </a:r>
            <a:r>
              <a:rPr lang="sv-SE" sz="2600" dirty="0" smtClean="0"/>
              <a:t> </a:t>
            </a:r>
            <a:r>
              <a:rPr lang="sv-SE" sz="2600" dirty="0" err="1" smtClean="0"/>
              <a:t>through</a:t>
            </a:r>
            <a:r>
              <a:rPr lang="sv-SE" sz="2600" dirty="0" smtClean="0"/>
              <a:t> the </a:t>
            </a:r>
            <a:r>
              <a:rPr lang="sv-SE" sz="2600" dirty="0" err="1" smtClean="0"/>
              <a:t>mediating</a:t>
            </a:r>
            <a:r>
              <a:rPr lang="sv-SE" sz="2600" dirty="0" smtClean="0"/>
              <a:t> </a:t>
            </a:r>
            <a:r>
              <a:rPr lang="sv-SE" sz="2600" dirty="0" err="1" smtClean="0"/>
              <a:t>lenses</a:t>
            </a:r>
            <a:r>
              <a:rPr lang="sv-SE" sz="2600" dirty="0" smtClean="0"/>
              <a:t> of </a:t>
            </a:r>
            <a:r>
              <a:rPr lang="sv-SE" sz="2600" dirty="0" err="1" smtClean="0"/>
              <a:t>preexisting</a:t>
            </a:r>
            <a:r>
              <a:rPr lang="sv-SE" sz="2600" dirty="0" smtClean="0"/>
              <a:t> </a:t>
            </a:r>
            <a:r>
              <a:rPr lang="sv-SE" sz="2600" dirty="0" err="1" smtClean="0"/>
              <a:t>cultural</a:t>
            </a:r>
            <a:r>
              <a:rPr lang="sv-SE" sz="2600" dirty="0" smtClean="0"/>
              <a:t> </a:t>
            </a:r>
            <a:r>
              <a:rPr lang="sv-SE" sz="2600" dirty="0" err="1" smtClean="0"/>
              <a:t>artifacts</a:t>
            </a:r>
            <a:r>
              <a:rPr lang="sv-SE" sz="2600" dirty="0" smtClean="0"/>
              <a:t> (</a:t>
            </a:r>
            <a:r>
              <a:rPr lang="sv-SE" sz="2600" dirty="0" err="1" smtClean="0"/>
              <a:t>unidirectional</a:t>
            </a:r>
            <a:r>
              <a:rPr lang="sv-SE" sz="2600" dirty="0" smtClean="0"/>
              <a:t> “</a:t>
            </a:r>
            <a:r>
              <a:rPr lang="sv-SE" sz="2600" dirty="0" err="1" smtClean="0"/>
              <a:t>ratchet</a:t>
            </a:r>
            <a:r>
              <a:rPr lang="sv-SE" sz="2600" dirty="0" smtClean="0"/>
              <a:t> </a:t>
            </a:r>
            <a:r>
              <a:rPr lang="sv-SE" sz="2600" dirty="0" err="1" smtClean="0"/>
              <a:t>effect</a:t>
            </a:r>
            <a:r>
              <a:rPr lang="sv-SE" sz="2600" dirty="0" smtClean="0"/>
              <a:t>”, cf.  Tomasello).</a:t>
            </a:r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G) Enculturation (pp. 402-411)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7" name="Platshållare för innehåll 6" descr="RATCHE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9419" y="1714488"/>
            <a:ext cx="4059472" cy="314327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983179"/>
          </a:xfrm>
        </p:spPr>
        <p:txBody>
          <a:bodyPr/>
          <a:lstStyle/>
          <a:p>
            <a:r>
              <a:rPr lang="sv-SE" sz="2600" u="sng" dirty="0" err="1" smtClean="0"/>
              <a:t>Phylogeny</a:t>
            </a:r>
            <a:r>
              <a:rPr lang="sv-SE" sz="2600" u="sng" dirty="0" smtClean="0"/>
              <a:t> is </a:t>
            </a:r>
            <a:r>
              <a:rPr lang="sv-SE" sz="2600" u="sng" dirty="0" err="1" smtClean="0"/>
              <a:t>intertwined</a:t>
            </a:r>
            <a:r>
              <a:rPr lang="sv-SE" sz="2600" u="sng" dirty="0" smtClean="0"/>
              <a:t> with history and </a:t>
            </a:r>
            <a:r>
              <a:rPr lang="sv-SE" sz="2600" u="sng" dirty="0" err="1" smtClean="0"/>
              <a:t>ontogeny</a:t>
            </a:r>
            <a:r>
              <a:rPr lang="sv-SE" sz="2600" u="sng" dirty="0" smtClean="0"/>
              <a:t>: </a:t>
            </a:r>
          </a:p>
          <a:p>
            <a:r>
              <a:rPr lang="sv-SE" sz="2600" dirty="0" smtClean="0"/>
              <a:t>Human evolution is the evolution of </a:t>
            </a:r>
            <a:r>
              <a:rPr lang="sv-SE" sz="2600" dirty="0" err="1" smtClean="0"/>
              <a:t>developmental</a:t>
            </a:r>
            <a:r>
              <a:rPr lang="sv-SE" sz="2600" dirty="0" smtClean="0"/>
              <a:t> systems, </a:t>
            </a:r>
            <a:r>
              <a:rPr lang="sv-SE" sz="2600" dirty="0" err="1" smtClean="0"/>
              <a:t>including</a:t>
            </a:r>
            <a:r>
              <a:rPr lang="sv-SE" sz="2600" dirty="0" smtClean="0"/>
              <a:t> the evolution of </a:t>
            </a:r>
            <a:r>
              <a:rPr lang="sv-SE" sz="2600" dirty="0" err="1" smtClean="0"/>
              <a:t>childhood</a:t>
            </a:r>
            <a:r>
              <a:rPr lang="sv-SE" sz="2600" dirty="0" smtClean="0"/>
              <a:t> and social </a:t>
            </a:r>
            <a:r>
              <a:rPr lang="sv-SE" sz="2600" dirty="0" err="1" smtClean="0"/>
              <a:t>cognition</a:t>
            </a:r>
            <a:r>
              <a:rPr lang="sv-SE" sz="2600" dirty="0" smtClean="0"/>
              <a:t>, </a:t>
            </a:r>
            <a:r>
              <a:rPr lang="sv-SE" sz="2600" dirty="0" err="1" smtClean="0"/>
              <a:t>depending</a:t>
            </a:r>
            <a:r>
              <a:rPr lang="sv-SE" sz="2600" dirty="0" smtClean="0"/>
              <a:t> on the generative/</a:t>
            </a:r>
          </a:p>
          <a:p>
            <a:pPr>
              <a:buNone/>
            </a:pPr>
            <a:r>
              <a:rPr lang="sv-SE" sz="2600" dirty="0" smtClean="0"/>
              <a:t>     </a:t>
            </a:r>
            <a:r>
              <a:rPr lang="sv-SE" sz="2600" dirty="0" err="1" smtClean="0"/>
              <a:t>generational</a:t>
            </a:r>
            <a:r>
              <a:rPr lang="sv-SE" sz="2600" dirty="0" smtClean="0"/>
              <a:t> </a:t>
            </a:r>
            <a:r>
              <a:rPr lang="sv-SE" sz="2600" dirty="0" err="1" smtClean="0"/>
              <a:t>processes</a:t>
            </a:r>
            <a:r>
              <a:rPr lang="sv-SE" sz="2600" dirty="0" smtClean="0"/>
              <a:t> of human </a:t>
            </a:r>
            <a:r>
              <a:rPr lang="sv-SE" sz="2600" dirty="0" err="1" smtClean="0"/>
              <a:t>culture</a:t>
            </a:r>
            <a:r>
              <a:rPr lang="sv-SE" sz="2600" dirty="0" smtClean="0"/>
              <a:t>.</a:t>
            </a:r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785818"/>
          </a:xfrm>
        </p:spPr>
        <p:txBody>
          <a:bodyPr/>
          <a:lstStyle/>
          <a:p>
            <a:r>
              <a:rPr lang="en-US" sz="2800" b="1" dirty="0" smtClean="0"/>
              <a:t>Subchapters: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572164"/>
          </a:xfrm>
        </p:spPr>
        <p:txBody>
          <a:bodyPr/>
          <a:lstStyle/>
          <a:p>
            <a:r>
              <a:rPr lang="en-US" sz="2400" dirty="0" smtClean="0"/>
              <a:t>A) Intentionality and Open Intersubjectivity (pp. 383-386)</a:t>
            </a:r>
          </a:p>
          <a:p>
            <a:endParaRPr lang="sv-SE" sz="2400" dirty="0" smtClean="0"/>
          </a:p>
          <a:p>
            <a:r>
              <a:rPr lang="en-US" sz="2400" dirty="0" smtClean="0"/>
              <a:t>B) The Phenomenological Concept of Empathy (pp. 386-393)</a:t>
            </a:r>
          </a:p>
          <a:p>
            <a:endParaRPr lang="sv-SE" sz="2400" dirty="0" smtClean="0"/>
          </a:p>
          <a:p>
            <a:r>
              <a:rPr lang="en-US" sz="2400" dirty="0" smtClean="0"/>
              <a:t>C) Affective and </a:t>
            </a:r>
            <a:r>
              <a:rPr lang="en-US" sz="2400" dirty="0" err="1" smtClean="0"/>
              <a:t>Sensorimotor</a:t>
            </a:r>
            <a:r>
              <a:rPr lang="en-US" sz="2400" dirty="0" smtClean="0"/>
              <a:t> Coupling (pp. 393-395)</a:t>
            </a:r>
          </a:p>
          <a:p>
            <a:endParaRPr lang="sv-SE" sz="2400" dirty="0" smtClean="0"/>
          </a:p>
          <a:p>
            <a:r>
              <a:rPr lang="en-US" sz="2400" dirty="0" smtClean="0"/>
              <a:t>D) Imaginary Transposition (pp. 395-397)</a:t>
            </a:r>
          </a:p>
          <a:p>
            <a:endParaRPr lang="sv-SE" sz="2400" dirty="0" smtClean="0"/>
          </a:p>
          <a:p>
            <a:r>
              <a:rPr lang="en-US" sz="2400" dirty="0" smtClean="0"/>
              <a:t>E) Mutual Self and Other Understanding (pp. 398-401)</a:t>
            </a:r>
          </a:p>
          <a:p>
            <a:endParaRPr lang="sv-SE" sz="2400" dirty="0" smtClean="0"/>
          </a:p>
          <a:p>
            <a:r>
              <a:rPr lang="en-US" sz="2400" dirty="0" smtClean="0"/>
              <a:t>F) Moral Perception (p. 401f.)</a:t>
            </a:r>
          </a:p>
          <a:p>
            <a:endParaRPr lang="sv-SE" sz="2400" dirty="0" smtClean="0"/>
          </a:p>
          <a:p>
            <a:r>
              <a:rPr lang="en-US" sz="2400" dirty="0" smtClean="0"/>
              <a:t>G) Enculturation (pp. 402-411)</a:t>
            </a:r>
            <a:endParaRPr lang="sv-SE" sz="2400" dirty="0" smtClean="0"/>
          </a:p>
          <a:p>
            <a:endParaRPr lang="sv-SE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A) Intentionality and Open Intersubjectivity </a:t>
            </a:r>
            <a:br>
              <a:rPr lang="en-US" sz="2600" b="1" dirty="0" smtClean="0"/>
            </a:br>
            <a:r>
              <a:rPr lang="en-US" sz="2600" b="1" dirty="0" smtClean="0"/>
              <a:t>(pp. 383-386)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1)  Intentionality is </a:t>
            </a:r>
            <a:r>
              <a:rPr lang="en-US" sz="2800" dirty="0" err="1" smtClean="0"/>
              <a:t>phenomenologically</a:t>
            </a:r>
            <a:r>
              <a:rPr lang="en-US" sz="2800" dirty="0" smtClean="0"/>
              <a:t> seen openness toward the world, i.e. (also) implying intersubjectivity:</a:t>
            </a:r>
          </a:p>
          <a:p>
            <a:endParaRPr lang="sv-SE" sz="2800" dirty="0" smtClean="0"/>
          </a:p>
          <a:p>
            <a:r>
              <a:rPr lang="en-US" sz="2800" dirty="0" smtClean="0"/>
              <a:t>a) We encounter cultural artifacts/equipment, not indifferent physical objects.</a:t>
            </a:r>
          </a:p>
          <a:p>
            <a:endParaRPr lang="sv-SE" sz="2800" dirty="0" smtClean="0"/>
          </a:p>
          <a:p>
            <a:r>
              <a:rPr lang="en-US" sz="2800" u="sng" dirty="0" smtClean="0"/>
              <a:t>b)  We perceive objects that appear to us as perceivable by other possible subjects.</a:t>
            </a:r>
            <a:endParaRPr lang="sv-SE" sz="2800" u="sng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A) Intentionality and Open Intersubjectivity </a:t>
            </a:r>
            <a:br>
              <a:rPr lang="en-US" sz="2600" b="1" dirty="0" smtClean="0"/>
            </a:br>
            <a:r>
              <a:rPr lang="en-US" sz="2600" b="1" dirty="0" smtClean="0"/>
              <a:t>(pp. 383-386)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</a:t>
            </a:r>
            <a:r>
              <a:rPr lang="en-US" sz="2800" u="sng" dirty="0" err="1" smtClean="0"/>
              <a:t>Appresentation</a:t>
            </a:r>
            <a:r>
              <a:rPr lang="en-US" sz="2800" u="sng" dirty="0" smtClean="0"/>
              <a:t>” (Husserl):  </a:t>
            </a:r>
          </a:p>
          <a:p>
            <a:pPr>
              <a:buNone/>
            </a:pPr>
            <a:r>
              <a:rPr lang="en-US" sz="2800" dirty="0" smtClean="0"/>
              <a:t>    </a:t>
            </a:r>
          </a:p>
          <a:p>
            <a:pPr>
              <a:buNone/>
            </a:pPr>
            <a:r>
              <a:rPr lang="en-US" sz="2800" dirty="0" smtClean="0"/>
              <a:t>     Perception automatically “</a:t>
            </a:r>
            <a:r>
              <a:rPr lang="en-US" sz="2800" dirty="0" err="1" smtClean="0"/>
              <a:t>appresents</a:t>
            </a:r>
            <a:r>
              <a:rPr lang="en-US" sz="2800" dirty="0" smtClean="0"/>
              <a:t>” hidden/absent profiles (e.g. backsides) of objects through the perception of the visible ones. </a:t>
            </a:r>
          </a:p>
          <a:p>
            <a:endParaRPr lang="sv-SE" sz="2800" dirty="0" smtClean="0"/>
          </a:p>
          <a:p>
            <a:r>
              <a:rPr lang="en-US" sz="2800" dirty="0" smtClean="0"/>
              <a:t>The “meaning” of “object” implies being simultaneously perceivable by a plurality of other subjects.</a:t>
            </a:r>
            <a:endParaRPr lang="sv-SE" sz="2800" dirty="0" smtClean="0"/>
          </a:p>
          <a:p>
            <a:pPr>
              <a:buNone/>
            </a:pPr>
            <a:endParaRPr lang="sv-SE" sz="2800" dirty="0" smtClean="0"/>
          </a:p>
          <a:p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ubrik 3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b="1" dirty="0" err="1" smtClean="0"/>
              <a:t>Reaction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times</a:t>
            </a:r>
            <a:r>
              <a:rPr lang="sv-SE" sz="3200" b="1" dirty="0" smtClean="0"/>
              <a:t> for </a:t>
            </a:r>
            <a:r>
              <a:rPr lang="sv-SE" sz="3200" b="1" dirty="0" err="1" smtClean="0"/>
              <a:t>object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recognition</a:t>
            </a:r>
            <a:r>
              <a:rPr lang="sv-SE" sz="3200" b="1" dirty="0" smtClean="0"/>
              <a:t/>
            </a:r>
            <a:br>
              <a:rPr lang="sv-SE" sz="3200" b="1" dirty="0" smtClean="0"/>
            </a:br>
            <a:r>
              <a:rPr lang="sv-SE" sz="3200" dirty="0" smtClean="0"/>
              <a:t>(Eleanor Rosch, 1981)</a:t>
            </a:r>
          </a:p>
        </p:txBody>
      </p:sp>
      <p:pic>
        <p:nvPicPr>
          <p:cNvPr id="6" name="Platshållare för innehåll 5" descr="borderl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283"/>
          <a:stretch>
            <a:fillRect/>
          </a:stretch>
        </p:blipFill>
        <p:spPr>
          <a:xfrm>
            <a:off x="1500166" y="1785926"/>
            <a:ext cx="6372194" cy="45259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A) Intentionality and Open Intersubjectivity </a:t>
            </a:r>
            <a:br>
              <a:rPr lang="en-US" sz="2600" b="1" dirty="0" smtClean="0"/>
            </a:br>
            <a:r>
              <a:rPr lang="en-US" sz="2600" b="1" dirty="0" smtClean="0"/>
              <a:t>(pp. 383-386)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</p:spPr>
        <p:txBody>
          <a:bodyPr/>
          <a:lstStyle/>
          <a:p>
            <a:r>
              <a:rPr lang="en-US" sz="2600" u="sng" dirty="0" smtClean="0"/>
              <a:t>But (</a:t>
            </a:r>
            <a:r>
              <a:rPr lang="en-US" sz="2600" u="sng" dirty="0" err="1" smtClean="0"/>
              <a:t>i</a:t>
            </a:r>
            <a:r>
              <a:rPr lang="en-US" sz="2600" u="sng" dirty="0" smtClean="0"/>
              <a:t>):</a:t>
            </a:r>
            <a:r>
              <a:rPr lang="en-US" sz="2600" dirty="0" smtClean="0"/>
              <a:t> Is the unity of the object the result of past and possible future perceptions? </a:t>
            </a:r>
            <a:r>
              <a:rPr lang="en-US" sz="2600" u="sng" dirty="0" smtClean="0"/>
              <a:t>ET: no!</a:t>
            </a:r>
            <a:endParaRPr lang="sv-SE" sz="2600" u="sng" dirty="0" smtClean="0"/>
          </a:p>
          <a:p>
            <a:r>
              <a:rPr lang="en-US" sz="2600" u="sng" dirty="0" smtClean="0"/>
              <a:t>But (ii):</a:t>
            </a:r>
            <a:r>
              <a:rPr lang="en-US" sz="2600" dirty="0" smtClean="0"/>
              <a:t> Is the unity of the object the result of possible (theoretical), but nonfactual perceptions? </a:t>
            </a:r>
            <a:r>
              <a:rPr lang="en-US" sz="2600" u="sng" dirty="0" smtClean="0"/>
              <a:t>ET: no!</a:t>
            </a:r>
          </a:p>
          <a:p>
            <a:endParaRPr lang="sv-SE" sz="2600" dirty="0" smtClean="0"/>
          </a:p>
          <a:p>
            <a:r>
              <a:rPr lang="en-US" sz="2600" u="sng" dirty="0" smtClean="0"/>
              <a:t>Instead:  </a:t>
            </a:r>
            <a:r>
              <a:rPr lang="en-US" sz="2600" dirty="0" smtClean="0"/>
              <a:t>The unity of the object is </a:t>
            </a:r>
            <a:r>
              <a:rPr lang="en-US" sz="2600" u="sng" dirty="0" smtClean="0"/>
              <a:t>better understood </a:t>
            </a:r>
            <a:r>
              <a:rPr lang="en-US" sz="2600" dirty="0" smtClean="0"/>
              <a:t>as the transcendence of one’s individual stance and implying its perceptibility by other subjects.</a:t>
            </a:r>
            <a:endParaRPr lang="sv-SE" sz="2600" dirty="0" smtClean="0"/>
          </a:p>
          <a:p>
            <a:r>
              <a:rPr lang="en-US" sz="2600" i="1" u="sng" dirty="0" smtClean="0"/>
              <a:t>Problems</a:t>
            </a:r>
            <a:r>
              <a:rPr lang="en-US" sz="2600" i="1" dirty="0" smtClean="0"/>
              <a:t>: ET seems to dismiss (i) too hasty and in an unsatisfactory way. And: The question of privileged perspectives is not discussed.</a:t>
            </a:r>
            <a:endParaRPr lang="sv-SE" sz="2600" i="1" dirty="0" smtClean="0"/>
          </a:p>
          <a:p>
            <a:endParaRPr lang="sv-SE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A) Intentionality and Open Intersubjectivity </a:t>
            </a:r>
            <a:br>
              <a:rPr lang="en-US" sz="2600" b="1" dirty="0" smtClean="0"/>
            </a:br>
            <a:r>
              <a:rPr lang="en-US" sz="2600" b="1" dirty="0" smtClean="0"/>
              <a:t>(pp. 383-386)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2) Intersubjectivity as the experience of the bodily presence of the other (face-to-face experience).</a:t>
            </a:r>
          </a:p>
          <a:p>
            <a:endParaRPr lang="sv-SE" sz="2600" dirty="0" smtClean="0"/>
          </a:p>
          <a:p>
            <a:r>
              <a:rPr lang="en-US" sz="2600" dirty="0" smtClean="0"/>
              <a:t>3) Generative intersubjectivity of transferred norms, conventions, traditions.</a:t>
            </a:r>
          </a:p>
          <a:p>
            <a:endParaRPr lang="sv-SE" sz="2600" dirty="0" smtClean="0"/>
          </a:p>
          <a:p>
            <a:r>
              <a:rPr lang="en-US" sz="2600" dirty="0" smtClean="0"/>
              <a:t>However, 2) and 3) presuppose </a:t>
            </a:r>
            <a:r>
              <a:rPr lang="en-US" sz="2600" u="sng" dirty="0" smtClean="0"/>
              <a:t>the open intersubjectivity of perceptual experience</a:t>
            </a:r>
            <a:r>
              <a:rPr lang="en-US" sz="2600" dirty="0" smtClean="0"/>
              <a:t> - </a:t>
            </a:r>
            <a:r>
              <a:rPr lang="en-US" sz="2600" dirty="0" smtClean="0"/>
              <a:t>as </a:t>
            </a:r>
            <a:r>
              <a:rPr lang="en-US" sz="2600" dirty="0" smtClean="0"/>
              <a:t>a basic (formal) structural feature of intentionality.</a:t>
            </a:r>
            <a:endParaRPr lang="sv-SE" sz="2600" dirty="0" smtClean="0"/>
          </a:p>
          <a:p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B) The Phenomenological Concept of Empathy </a:t>
            </a:r>
            <a:br>
              <a:rPr lang="en-US" sz="2600" b="1" dirty="0" smtClean="0"/>
            </a:br>
            <a:r>
              <a:rPr lang="en-US" sz="2600" b="1" dirty="0" smtClean="0"/>
              <a:t>(pp. 386-393)</a:t>
            </a:r>
            <a:r>
              <a:rPr lang="sv-SE" sz="2600" dirty="0" smtClean="0"/>
              <a:t/>
            </a:r>
            <a:br>
              <a:rPr lang="sv-SE" sz="2600" dirty="0" smtClean="0"/>
            </a:br>
            <a:endParaRPr lang="sv-SE" sz="2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u="sng" dirty="0" smtClean="0"/>
              <a:t>Traditionally:</a:t>
            </a:r>
            <a:endParaRPr lang="sv-SE" sz="2600" dirty="0" smtClean="0"/>
          </a:p>
          <a:p>
            <a:r>
              <a:rPr lang="en-US" sz="2600" dirty="0" smtClean="0"/>
              <a:t>Empathy (</a:t>
            </a:r>
            <a:r>
              <a:rPr lang="en-US" sz="2600" dirty="0" err="1" smtClean="0"/>
              <a:t>i</a:t>
            </a:r>
            <a:r>
              <a:rPr lang="en-US" sz="2600" dirty="0" smtClean="0"/>
              <a:t>): Feeling what another person is feeling.</a:t>
            </a:r>
            <a:endParaRPr lang="sv-SE" sz="2600" dirty="0" smtClean="0"/>
          </a:p>
          <a:p>
            <a:r>
              <a:rPr lang="en-US" sz="2600" dirty="0" smtClean="0"/>
              <a:t>Empathy (ii): Knowing what another person is feeling.</a:t>
            </a:r>
            <a:endParaRPr lang="sv-SE" sz="2600" dirty="0" smtClean="0"/>
          </a:p>
          <a:p>
            <a:r>
              <a:rPr lang="en-US" sz="2600" dirty="0" smtClean="0"/>
              <a:t>Empathy (iii): Responding compassionately to another person’s distress (sympathy).</a:t>
            </a:r>
          </a:p>
          <a:p>
            <a:endParaRPr lang="sv-SE" sz="2600" dirty="0" smtClean="0"/>
          </a:p>
          <a:p>
            <a:r>
              <a:rPr lang="en-US" sz="2600" u="sng" dirty="0" err="1" smtClean="0"/>
              <a:t>Phenomenologically</a:t>
            </a:r>
            <a:r>
              <a:rPr lang="en-US" sz="2600" u="sng" dirty="0" smtClean="0"/>
              <a:t>:</a:t>
            </a:r>
            <a:endParaRPr lang="sv-SE" sz="2600" dirty="0" smtClean="0"/>
          </a:p>
          <a:p>
            <a:r>
              <a:rPr lang="en-US" sz="2600" dirty="0" smtClean="0"/>
              <a:t>Any intentional act that </a:t>
            </a:r>
            <a:r>
              <a:rPr lang="en-US" sz="2600" u="sng" dirty="0" smtClean="0"/>
              <a:t>directly</a:t>
            </a:r>
            <a:r>
              <a:rPr lang="en-US" sz="2600" dirty="0" smtClean="0"/>
              <a:t> discloses/presents the other’s experience (</a:t>
            </a:r>
            <a:r>
              <a:rPr lang="en-US" sz="2600" u="sng" dirty="0" smtClean="0"/>
              <a:t>not</a:t>
            </a:r>
            <a:r>
              <a:rPr lang="en-US" sz="2600" dirty="0" smtClean="0"/>
              <a:t> an inference from perception of the other’s behavior).</a:t>
            </a:r>
            <a:endParaRPr lang="sv-SE" sz="2600" dirty="0" smtClean="0"/>
          </a:p>
          <a:p>
            <a:endParaRPr lang="sv-SE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Livfullt">
  <a:themeElements>
    <a:clrScheme name="Livfull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ivfull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ivfull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271</TotalTime>
  <Words>2092</Words>
  <Application>Microsoft Office PowerPoint</Application>
  <PresentationFormat>Bildspel på skärmen (4:3)</PresentationFormat>
  <Paragraphs>173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29</vt:i4>
      </vt:variant>
    </vt:vector>
  </HeadingPairs>
  <TitlesOfParts>
    <vt:vector size="31" baseType="lpstr">
      <vt:lpstr>1_Livfullt</vt:lpstr>
      <vt:lpstr>Office-tema</vt:lpstr>
      <vt:lpstr>Evan Thompson – Mind in Life   Chapter 13: Empathy and Enculturation</vt:lpstr>
      <vt:lpstr>Aim: Building a bridge between mind science and Husserl’s genetic/generative phenomenology of intersubjectivity </vt:lpstr>
      <vt:lpstr>Subchapters: </vt:lpstr>
      <vt:lpstr>A) Intentionality and Open Intersubjectivity  (pp. 383-386) </vt:lpstr>
      <vt:lpstr>A) Intentionality and Open Intersubjectivity  (pp. 383-386) </vt:lpstr>
      <vt:lpstr>Reaction times for object recognition (Eleanor Rosch, 1981)</vt:lpstr>
      <vt:lpstr>A) Intentionality and Open Intersubjectivity  (pp. 383-386) </vt:lpstr>
      <vt:lpstr>A) Intentionality and Open Intersubjectivity  (pp. 383-386) </vt:lpstr>
      <vt:lpstr>B) The Phenomenological Concept of Empathy  (pp. 386-393) </vt:lpstr>
      <vt:lpstr>B) The Phenomenological Concept of Empathy  (pp. 386-393) </vt:lpstr>
      <vt:lpstr>B) The Phenomenological Concept of Empathy  (pp. 386-393) </vt:lpstr>
      <vt:lpstr>B) The Phenomenological Concept of Empathy  (pp. 386-393) </vt:lpstr>
      <vt:lpstr>B) The Phenomenological Concept of Empathy  (pp. 386-393) </vt:lpstr>
      <vt:lpstr>B) The Phenomenological Concept of Empathy  (pp. 386-393) </vt:lpstr>
      <vt:lpstr>C) Affective and Sensorimotor Coupling  (pp. 393-395) </vt:lpstr>
      <vt:lpstr>D) Imaginary Transposition  (pp. 395-397) </vt:lpstr>
      <vt:lpstr>D) Imaginary Transposition  (pp. 395-397) </vt:lpstr>
      <vt:lpstr>E) Mutual Self and Other Understanding  (pp. 398-401) </vt:lpstr>
      <vt:lpstr>F) Moral Perception  (p. 401f.) </vt:lpstr>
      <vt:lpstr>G) Enculturation (pp. 402-411) </vt:lpstr>
      <vt:lpstr>G) Enculturation (pp. 402-411) </vt:lpstr>
      <vt:lpstr>G) Enculturation (pp. 402-411) </vt:lpstr>
      <vt:lpstr>G) Enculturation (pp. 402-411) </vt:lpstr>
      <vt:lpstr>G) Enculturation (pp. 402-411) </vt:lpstr>
      <vt:lpstr>G) Enculturation (pp. 402-411) </vt:lpstr>
      <vt:lpstr>G) Enculturation (pp. 402-411) </vt:lpstr>
      <vt:lpstr>G) Enculturation (pp. 402-411) </vt:lpstr>
      <vt:lpstr>G) Enculturation (pp. 402-411) </vt:lpstr>
      <vt:lpstr>G) Enculturation (pp. 402-411)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 Thompson – Mind in Life   Chapter 13: Empathy and Enculturation</dc:title>
  <dc:creator>Michael</dc:creator>
  <cp:lastModifiedBy>Mikael Ranta</cp:lastModifiedBy>
  <cp:revision>16</cp:revision>
  <dcterms:created xsi:type="dcterms:W3CDTF">2011-03-05T09:36:23Z</dcterms:created>
  <dcterms:modified xsi:type="dcterms:W3CDTF">2011-03-10T11:52:00Z</dcterms:modified>
</cp:coreProperties>
</file>