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9" r:id="rId3"/>
    <p:sldId id="271" r:id="rId4"/>
    <p:sldId id="272" r:id="rId5"/>
    <p:sldId id="259" r:id="rId6"/>
    <p:sldId id="257" r:id="rId7"/>
    <p:sldId id="260" r:id="rId8"/>
    <p:sldId id="266" r:id="rId9"/>
    <p:sldId id="261" r:id="rId10"/>
    <p:sldId id="262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C59EC-F86E-4AEF-A212-E3C95A202491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7742F852-3801-4CBB-9D9A-93BAF5572C9B}">
      <dgm:prSet phldrT="[Text]" custT="1"/>
      <dgm:spPr/>
      <dgm:t>
        <a:bodyPr/>
        <a:lstStyle/>
        <a:p>
          <a:r>
            <a:rPr lang="sv-SE" sz="2000" dirty="0" smtClean="0"/>
            <a:t>Lärandemål</a:t>
          </a:r>
          <a:endParaRPr lang="sv-SE" sz="2000" dirty="0"/>
        </a:p>
      </dgm:t>
    </dgm:pt>
    <dgm:pt modelId="{20FEFD60-F0BB-4181-8C3A-8D418BCA8B85}" type="parTrans" cxnId="{C85B20EC-4D58-47E0-9B28-238885E152FE}">
      <dgm:prSet/>
      <dgm:spPr/>
      <dgm:t>
        <a:bodyPr/>
        <a:lstStyle/>
        <a:p>
          <a:endParaRPr lang="sv-SE" sz="2000"/>
        </a:p>
      </dgm:t>
    </dgm:pt>
    <dgm:pt modelId="{724FA11E-C27A-47F1-BDF6-460B0A3414A6}" type="sibTrans" cxnId="{C85B20EC-4D58-47E0-9B28-238885E152FE}">
      <dgm:prSet/>
      <dgm:spPr/>
      <dgm:t>
        <a:bodyPr/>
        <a:lstStyle/>
        <a:p>
          <a:endParaRPr lang="sv-SE" sz="2000"/>
        </a:p>
      </dgm:t>
    </dgm:pt>
    <dgm:pt modelId="{3E78DC52-9D45-41F8-A6B5-F8237DD15806}">
      <dgm:prSet phldrT="[Text]" custT="1"/>
      <dgm:spPr/>
      <dgm:t>
        <a:bodyPr/>
        <a:lstStyle/>
        <a:p>
          <a:r>
            <a:rPr lang="sv-SE" sz="2000" dirty="0" smtClean="0"/>
            <a:t>Kriterier</a:t>
          </a:r>
          <a:endParaRPr lang="sv-SE" sz="2000" dirty="0"/>
        </a:p>
      </dgm:t>
    </dgm:pt>
    <dgm:pt modelId="{75243CB2-1577-407B-AC6F-F2B6F9F9685B}" type="parTrans" cxnId="{0290DEB7-861B-4FAA-92A2-000E3E6332B7}">
      <dgm:prSet/>
      <dgm:spPr/>
      <dgm:t>
        <a:bodyPr/>
        <a:lstStyle/>
        <a:p>
          <a:endParaRPr lang="sv-SE" sz="2000"/>
        </a:p>
      </dgm:t>
    </dgm:pt>
    <dgm:pt modelId="{E9E229E2-3550-4F43-BC4C-F0BAED45397D}" type="sibTrans" cxnId="{0290DEB7-861B-4FAA-92A2-000E3E6332B7}">
      <dgm:prSet/>
      <dgm:spPr/>
      <dgm:t>
        <a:bodyPr/>
        <a:lstStyle/>
        <a:p>
          <a:endParaRPr lang="sv-SE" sz="2000"/>
        </a:p>
      </dgm:t>
    </dgm:pt>
    <dgm:pt modelId="{C1CB4F6E-3CD4-46B4-9BB9-96FACEE42D12}">
      <dgm:prSet phldrT="[Text]" custT="1"/>
      <dgm:spPr/>
      <dgm:t>
        <a:bodyPr/>
        <a:lstStyle/>
        <a:p>
          <a:r>
            <a:rPr lang="sv-SE" sz="2000" dirty="0" err="1" smtClean="0"/>
            <a:t>Lärmoment</a:t>
          </a:r>
          <a:endParaRPr lang="sv-SE" sz="2000" dirty="0"/>
        </a:p>
      </dgm:t>
    </dgm:pt>
    <dgm:pt modelId="{600EE742-6DA1-4083-A33C-B035B8EA2F10}" type="parTrans" cxnId="{617D9A7F-CFF8-41C9-A8B0-7B8857C1E894}">
      <dgm:prSet/>
      <dgm:spPr/>
      <dgm:t>
        <a:bodyPr/>
        <a:lstStyle/>
        <a:p>
          <a:endParaRPr lang="sv-SE" sz="2000"/>
        </a:p>
      </dgm:t>
    </dgm:pt>
    <dgm:pt modelId="{8F600A35-713C-45E5-B60F-E5989702F5BA}" type="sibTrans" cxnId="{617D9A7F-CFF8-41C9-A8B0-7B8857C1E894}">
      <dgm:prSet/>
      <dgm:spPr/>
      <dgm:t>
        <a:bodyPr/>
        <a:lstStyle/>
        <a:p>
          <a:endParaRPr lang="sv-SE" sz="2000"/>
        </a:p>
      </dgm:t>
    </dgm:pt>
    <dgm:pt modelId="{5896AD15-BC46-415F-8139-28A57E663B64}">
      <dgm:prSet phldrT="[Text]" custT="1"/>
      <dgm:spPr/>
      <dgm:t>
        <a:bodyPr/>
        <a:lstStyle/>
        <a:p>
          <a:r>
            <a:rPr lang="sv-SE" sz="2000" dirty="0" smtClean="0"/>
            <a:t>Examination</a:t>
          </a:r>
          <a:endParaRPr lang="sv-SE" sz="2000" dirty="0"/>
        </a:p>
      </dgm:t>
    </dgm:pt>
    <dgm:pt modelId="{06431138-3EE5-4ABB-AB74-5211BC86B52A}" type="parTrans" cxnId="{635F2523-36C8-448B-BC2E-D9E817CA449D}">
      <dgm:prSet/>
      <dgm:spPr/>
      <dgm:t>
        <a:bodyPr/>
        <a:lstStyle/>
        <a:p>
          <a:endParaRPr lang="sv-SE" sz="2000"/>
        </a:p>
      </dgm:t>
    </dgm:pt>
    <dgm:pt modelId="{4127B298-310E-40D2-AA3C-35879CA95455}" type="sibTrans" cxnId="{635F2523-36C8-448B-BC2E-D9E817CA449D}">
      <dgm:prSet/>
      <dgm:spPr/>
      <dgm:t>
        <a:bodyPr/>
        <a:lstStyle/>
        <a:p>
          <a:endParaRPr lang="sv-SE" sz="2000"/>
        </a:p>
      </dgm:t>
    </dgm:pt>
    <dgm:pt modelId="{DB58745F-26E1-4FBB-A034-2D122F2CBA3D}">
      <dgm:prSet phldrT="[Text]" custT="1"/>
      <dgm:spPr/>
      <dgm:t>
        <a:bodyPr/>
        <a:lstStyle/>
        <a:p>
          <a:r>
            <a:rPr lang="sv-SE" sz="2000" dirty="0" smtClean="0"/>
            <a:t>Återkoppling</a:t>
          </a:r>
          <a:endParaRPr lang="sv-SE" sz="2000" dirty="0"/>
        </a:p>
      </dgm:t>
    </dgm:pt>
    <dgm:pt modelId="{B97E3C08-536A-4BAC-8D84-3EAA41003123}" type="parTrans" cxnId="{A09581FC-53A2-4FA9-ACA7-7961E1D4C1C8}">
      <dgm:prSet/>
      <dgm:spPr/>
      <dgm:t>
        <a:bodyPr/>
        <a:lstStyle/>
        <a:p>
          <a:endParaRPr lang="sv-SE" sz="2000"/>
        </a:p>
      </dgm:t>
    </dgm:pt>
    <dgm:pt modelId="{1E504AF9-951F-4E2F-9DC8-D74D3F9FDD8D}" type="sibTrans" cxnId="{A09581FC-53A2-4FA9-ACA7-7961E1D4C1C8}">
      <dgm:prSet/>
      <dgm:spPr/>
      <dgm:t>
        <a:bodyPr/>
        <a:lstStyle/>
        <a:p>
          <a:endParaRPr lang="sv-SE" sz="2000"/>
        </a:p>
      </dgm:t>
    </dgm:pt>
    <dgm:pt modelId="{B3A98CCB-5069-4642-AB0E-3D713A112DA7}" type="pres">
      <dgm:prSet presAssocID="{D17C59EC-F86E-4AEF-A212-E3C95A20249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1C73D18E-4239-41B3-8431-1355FF9706EB}" type="pres">
      <dgm:prSet presAssocID="{7742F852-3801-4CBB-9D9A-93BAF5572C9B}" presName="node" presStyleLbl="node1" presStyleIdx="0" presStyleCnt="5" custScaleX="13091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CE7B1AB-74AA-4EDF-9188-A3B5FBF78CB9}" type="pres">
      <dgm:prSet presAssocID="{7742F852-3801-4CBB-9D9A-93BAF5572C9B}" presName="spNode" presStyleCnt="0"/>
      <dgm:spPr/>
    </dgm:pt>
    <dgm:pt modelId="{43FCB8CA-48D0-4D22-96FE-4949554C49A5}" type="pres">
      <dgm:prSet presAssocID="{724FA11E-C27A-47F1-BDF6-460B0A3414A6}" presName="sibTrans" presStyleLbl="sibTrans1D1" presStyleIdx="0" presStyleCnt="5"/>
      <dgm:spPr/>
      <dgm:t>
        <a:bodyPr/>
        <a:lstStyle/>
        <a:p>
          <a:endParaRPr lang="sv-SE"/>
        </a:p>
      </dgm:t>
    </dgm:pt>
    <dgm:pt modelId="{97F0C7F9-7968-4535-9E33-FFA4C634DDDB}" type="pres">
      <dgm:prSet presAssocID="{3E78DC52-9D45-41F8-A6B5-F8237DD1580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A2B657B-3AF4-4628-BA76-1AC5A11DDC4F}" type="pres">
      <dgm:prSet presAssocID="{3E78DC52-9D45-41F8-A6B5-F8237DD15806}" presName="spNode" presStyleCnt="0"/>
      <dgm:spPr/>
    </dgm:pt>
    <dgm:pt modelId="{B0BDFD1B-FDDF-4450-8521-FE5284B38102}" type="pres">
      <dgm:prSet presAssocID="{E9E229E2-3550-4F43-BC4C-F0BAED45397D}" presName="sibTrans" presStyleLbl="sibTrans1D1" presStyleIdx="1" presStyleCnt="5"/>
      <dgm:spPr/>
      <dgm:t>
        <a:bodyPr/>
        <a:lstStyle/>
        <a:p>
          <a:endParaRPr lang="sv-SE"/>
        </a:p>
      </dgm:t>
    </dgm:pt>
    <dgm:pt modelId="{25637C48-762C-42B6-8A7E-415D71AC1282}" type="pres">
      <dgm:prSet presAssocID="{C1CB4F6E-3CD4-46B4-9BB9-96FACEE42D12}" presName="node" presStyleLbl="node1" presStyleIdx="2" presStyleCnt="5" custScaleX="117126" custScaleY="9350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12F3BAC-5D5E-4EA9-A1C3-DB8CF74A8F41}" type="pres">
      <dgm:prSet presAssocID="{C1CB4F6E-3CD4-46B4-9BB9-96FACEE42D12}" presName="spNode" presStyleCnt="0"/>
      <dgm:spPr/>
    </dgm:pt>
    <dgm:pt modelId="{3D009BF7-F7AC-462B-B7AA-67FB6ECA92EE}" type="pres">
      <dgm:prSet presAssocID="{8F600A35-713C-45E5-B60F-E5989702F5BA}" presName="sibTrans" presStyleLbl="sibTrans1D1" presStyleIdx="2" presStyleCnt="5"/>
      <dgm:spPr/>
      <dgm:t>
        <a:bodyPr/>
        <a:lstStyle/>
        <a:p>
          <a:endParaRPr lang="sv-SE"/>
        </a:p>
      </dgm:t>
    </dgm:pt>
    <dgm:pt modelId="{D8F4B307-4229-4461-AD48-80A1093DF12E}" type="pres">
      <dgm:prSet presAssocID="{5896AD15-BC46-415F-8139-28A57E663B64}" presName="node" presStyleLbl="node1" presStyleIdx="3" presStyleCnt="5" custScaleX="117125" custScaleY="11010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B3DBFC9-8882-4373-91D0-CA18C17D3750}" type="pres">
      <dgm:prSet presAssocID="{5896AD15-BC46-415F-8139-28A57E663B64}" presName="spNode" presStyleCnt="0"/>
      <dgm:spPr/>
    </dgm:pt>
    <dgm:pt modelId="{6C04B6E6-9808-46CA-9D4E-BEDE54F52C70}" type="pres">
      <dgm:prSet presAssocID="{4127B298-310E-40D2-AA3C-35879CA95455}" presName="sibTrans" presStyleLbl="sibTrans1D1" presStyleIdx="3" presStyleCnt="5"/>
      <dgm:spPr/>
      <dgm:t>
        <a:bodyPr/>
        <a:lstStyle/>
        <a:p>
          <a:endParaRPr lang="sv-SE"/>
        </a:p>
      </dgm:t>
    </dgm:pt>
    <dgm:pt modelId="{83A7742F-2D69-4376-8292-2290F2BD7C6A}" type="pres">
      <dgm:prSet presAssocID="{DB58745F-26E1-4FBB-A034-2D122F2CBA3D}" presName="node" presStyleLbl="node1" presStyleIdx="4" presStyleCnt="5" custScaleX="124490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1D7DF93-2846-4BAC-8D09-A37DAF21F8B4}" type="pres">
      <dgm:prSet presAssocID="{DB58745F-26E1-4FBB-A034-2D122F2CBA3D}" presName="spNode" presStyleCnt="0"/>
      <dgm:spPr/>
    </dgm:pt>
    <dgm:pt modelId="{09989E16-8A1A-4AAA-BF89-D5EF1D2545E9}" type="pres">
      <dgm:prSet presAssocID="{1E504AF9-951F-4E2F-9DC8-D74D3F9FDD8D}" presName="sibTrans" presStyleLbl="sibTrans1D1" presStyleIdx="4" presStyleCnt="5"/>
      <dgm:spPr/>
      <dgm:t>
        <a:bodyPr/>
        <a:lstStyle/>
        <a:p>
          <a:endParaRPr lang="sv-SE"/>
        </a:p>
      </dgm:t>
    </dgm:pt>
  </dgm:ptLst>
  <dgm:cxnLst>
    <dgm:cxn modelId="{B30C8290-0130-4E77-BA00-3CE5DA418054}" type="presOf" srcId="{5896AD15-BC46-415F-8139-28A57E663B64}" destId="{D8F4B307-4229-4461-AD48-80A1093DF12E}" srcOrd="0" destOrd="0" presId="urn:microsoft.com/office/officeart/2005/8/layout/cycle5"/>
    <dgm:cxn modelId="{8DE1327A-B5A6-451B-90C6-F6BD987E87C0}" type="presOf" srcId="{C1CB4F6E-3CD4-46B4-9BB9-96FACEE42D12}" destId="{25637C48-762C-42B6-8A7E-415D71AC1282}" srcOrd="0" destOrd="0" presId="urn:microsoft.com/office/officeart/2005/8/layout/cycle5"/>
    <dgm:cxn modelId="{94FEC232-7A78-4F93-99E2-F7FA0895F911}" type="presOf" srcId="{E9E229E2-3550-4F43-BC4C-F0BAED45397D}" destId="{B0BDFD1B-FDDF-4450-8521-FE5284B38102}" srcOrd="0" destOrd="0" presId="urn:microsoft.com/office/officeart/2005/8/layout/cycle5"/>
    <dgm:cxn modelId="{C85B20EC-4D58-47E0-9B28-238885E152FE}" srcId="{D17C59EC-F86E-4AEF-A212-E3C95A202491}" destId="{7742F852-3801-4CBB-9D9A-93BAF5572C9B}" srcOrd="0" destOrd="0" parTransId="{20FEFD60-F0BB-4181-8C3A-8D418BCA8B85}" sibTransId="{724FA11E-C27A-47F1-BDF6-460B0A3414A6}"/>
    <dgm:cxn modelId="{26033ED4-830F-49EC-98B9-9DEAA265AD5F}" type="presOf" srcId="{7742F852-3801-4CBB-9D9A-93BAF5572C9B}" destId="{1C73D18E-4239-41B3-8431-1355FF9706EB}" srcOrd="0" destOrd="0" presId="urn:microsoft.com/office/officeart/2005/8/layout/cycle5"/>
    <dgm:cxn modelId="{63AF4FDE-4E89-44FD-800F-6D2672F919DD}" type="presOf" srcId="{3E78DC52-9D45-41F8-A6B5-F8237DD15806}" destId="{97F0C7F9-7968-4535-9E33-FFA4C634DDDB}" srcOrd="0" destOrd="0" presId="urn:microsoft.com/office/officeart/2005/8/layout/cycle5"/>
    <dgm:cxn modelId="{617D9A7F-CFF8-41C9-A8B0-7B8857C1E894}" srcId="{D17C59EC-F86E-4AEF-A212-E3C95A202491}" destId="{C1CB4F6E-3CD4-46B4-9BB9-96FACEE42D12}" srcOrd="2" destOrd="0" parTransId="{600EE742-6DA1-4083-A33C-B035B8EA2F10}" sibTransId="{8F600A35-713C-45E5-B60F-E5989702F5BA}"/>
    <dgm:cxn modelId="{104BD564-5C7E-4F60-8D22-8C79C6DE4941}" type="presOf" srcId="{DB58745F-26E1-4FBB-A034-2D122F2CBA3D}" destId="{83A7742F-2D69-4376-8292-2290F2BD7C6A}" srcOrd="0" destOrd="0" presId="urn:microsoft.com/office/officeart/2005/8/layout/cycle5"/>
    <dgm:cxn modelId="{635F2523-36C8-448B-BC2E-D9E817CA449D}" srcId="{D17C59EC-F86E-4AEF-A212-E3C95A202491}" destId="{5896AD15-BC46-415F-8139-28A57E663B64}" srcOrd="3" destOrd="0" parTransId="{06431138-3EE5-4ABB-AB74-5211BC86B52A}" sibTransId="{4127B298-310E-40D2-AA3C-35879CA95455}"/>
    <dgm:cxn modelId="{BF7850C8-0333-4179-AD7E-52D25579995F}" type="presOf" srcId="{724FA11E-C27A-47F1-BDF6-460B0A3414A6}" destId="{43FCB8CA-48D0-4D22-96FE-4949554C49A5}" srcOrd="0" destOrd="0" presId="urn:microsoft.com/office/officeart/2005/8/layout/cycle5"/>
    <dgm:cxn modelId="{547DE3E2-B46B-4AB8-86C0-D3069429CF5B}" type="presOf" srcId="{8F600A35-713C-45E5-B60F-E5989702F5BA}" destId="{3D009BF7-F7AC-462B-B7AA-67FB6ECA92EE}" srcOrd="0" destOrd="0" presId="urn:microsoft.com/office/officeart/2005/8/layout/cycle5"/>
    <dgm:cxn modelId="{E08C2E15-E555-43BC-A83A-EB27182DA2BF}" type="presOf" srcId="{4127B298-310E-40D2-AA3C-35879CA95455}" destId="{6C04B6E6-9808-46CA-9D4E-BEDE54F52C70}" srcOrd="0" destOrd="0" presId="urn:microsoft.com/office/officeart/2005/8/layout/cycle5"/>
    <dgm:cxn modelId="{9A1CA972-3CA6-402C-A0DF-4663DCF1B9FD}" type="presOf" srcId="{1E504AF9-951F-4E2F-9DC8-D74D3F9FDD8D}" destId="{09989E16-8A1A-4AAA-BF89-D5EF1D2545E9}" srcOrd="0" destOrd="0" presId="urn:microsoft.com/office/officeart/2005/8/layout/cycle5"/>
    <dgm:cxn modelId="{4C8E0300-4B98-40BA-A8E4-9BC011961C17}" type="presOf" srcId="{D17C59EC-F86E-4AEF-A212-E3C95A202491}" destId="{B3A98CCB-5069-4642-AB0E-3D713A112DA7}" srcOrd="0" destOrd="0" presId="urn:microsoft.com/office/officeart/2005/8/layout/cycle5"/>
    <dgm:cxn modelId="{A09581FC-53A2-4FA9-ACA7-7961E1D4C1C8}" srcId="{D17C59EC-F86E-4AEF-A212-E3C95A202491}" destId="{DB58745F-26E1-4FBB-A034-2D122F2CBA3D}" srcOrd="4" destOrd="0" parTransId="{B97E3C08-536A-4BAC-8D84-3EAA41003123}" sibTransId="{1E504AF9-951F-4E2F-9DC8-D74D3F9FDD8D}"/>
    <dgm:cxn modelId="{0290DEB7-861B-4FAA-92A2-000E3E6332B7}" srcId="{D17C59EC-F86E-4AEF-A212-E3C95A202491}" destId="{3E78DC52-9D45-41F8-A6B5-F8237DD15806}" srcOrd="1" destOrd="0" parTransId="{75243CB2-1577-407B-AC6F-F2B6F9F9685B}" sibTransId="{E9E229E2-3550-4F43-BC4C-F0BAED45397D}"/>
    <dgm:cxn modelId="{F896E013-E96F-431E-BC0B-ED4EBA73A33D}" type="presParOf" srcId="{B3A98CCB-5069-4642-AB0E-3D713A112DA7}" destId="{1C73D18E-4239-41B3-8431-1355FF9706EB}" srcOrd="0" destOrd="0" presId="urn:microsoft.com/office/officeart/2005/8/layout/cycle5"/>
    <dgm:cxn modelId="{B11BD47E-08FD-484B-AD2A-7F4C80CE35A3}" type="presParOf" srcId="{B3A98CCB-5069-4642-AB0E-3D713A112DA7}" destId="{7CE7B1AB-74AA-4EDF-9188-A3B5FBF78CB9}" srcOrd="1" destOrd="0" presId="urn:microsoft.com/office/officeart/2005/8/layout/cycle5"/>
    <dgm:cxn modelId="{08BD50D3-35C9-4374-ACA9-5F16290AB4FB}" type="presParOf" srcId="{B3A98CCB-5069-4642-AB0E-3D713A112DA7}" destId="{43FCB8CA-48D0-4D22-96FE-4949554C49A5}" srcOrd="2" destOrd="0" presId="urn:microsoft.com/office/officeart/2005/8/layout/cycle5"/>
    <dgm:cxn modelId="{77F7D154-6B96-433A-B567-2F507A406DEE}" type="presParOf" srcId="{B3A98CCB-5069-4642-AB0E-3D713A112DA7}" destId="{97F0C7F9-7968-4535-9E33-FFA4C634DDDB}" srcOrd="3" destOrd="0" presId="urn:microsoft.com/office/officeart/2005/8/layout/cycle5"/>
    <dgm:cxn modelId="{CE8A21AE-5298-4188-BBE4-04F0FFB79918}" type="presParOf" srcId="{B3A98CCB-5069-4642-AB0E-3D713A112DA7}" destId="{CA2B657B-3AF4-4628-BA76-1AC5A11DDC4F}" srcOrd="4" destOrd="0" presId="urn:microsoft.com/office/officeart/2005/8/layout/cycle5"/>
    <dgm:cxn modelId="{8BFF9C97-413C-42BE-896A-52E64BE1E95A}" type="presParOf" srcId="{B3A98CCB-5069-4642-AB0E-3D713A112DA7}" destId="{B0BDFD1B-FDDF-4450-8521-FE5284B38102}" srcOrd="5" destOrd="0" presId="urn:microsoft.com/office/officeart/2005/8/layout/cycle5"/>
    <dgm:cxn modelId="{1E0AA17B-BF7E-4A34-B285-439AB46368E8}" type="presParOf" srcId="{B3A98CCB-5069-4642-AB0E-3D713A112DA7}" destId="{25637C48-762C-42B6-8A7E-415D71AC1282}" srcOrd="6" destOrd="0" presId="urn:microsoft.com/office/officeart/2005/8/layout/cycle5"/>
    <dgm:cxn modelId="{23259B19-5C69-4D30-AF52-0492F74456EB}" type="presParOf" srcId="{B3A98CCB-5069-4642-AB0E-3D713A112DA7}" destId="{012F3BAC-5D5E-4EA9-A1C3-DB8CF74A8F41}" srcOrd="7" destOrd="0" presId="urn:microsoft.com/office/officeart/2005/8/layout/cycle5"/>
    <dgm:cxn modelId="{701CA4E6-3EC5-41D3-940B-912D40794B89}" type="presParOf" srcId="{B3A98CCB-5069-4642-AB0E-3D713A112DA7}" destId="{3D009BF7-F7AC-462B-B7AA-67FB6ECA92EE}" srcOrd="8" destOrd="0" presId="urn:microsoft.com/office/officeart/2005/8/layout/cycle5"/>
    <dgm:cxn modelId="{6C13BDD8-60E7-4376-93A5-4C358E5D51EF}" type="presParOf" srcId="{B3A98CCB-5069-4642-AB0E-3D713A112DA7}" destId="{D8F4B307-4229-4461-AD48-80A1093DF12E}" srcOrd="9" destOrd="0" presId="urn:microsoft.com/office/officeart/2005/8/layout/cycle5"/>
    <dgm:cxn modelId="{AF5D6D0D-1773-494F-96DE-E018B490957C}" type="presParOf" srcId="{B3A98CCB-5069-4642-AB0E-3D713A112DA7}" destId="{EB3DBFC9-8882-4373-91D0-CA18C17D3750}" srcOrd="10" destOrd="0" presId="urn:microsoft.com/office/officeart/2005/8/layout/cycle5"/>
    <dgm:cxn modelId="{6CC4E0B8-B944-46C4-98F8-4F12DBE22D0C}" type="presParOf" srcId="{B3A98CCB-5069-4642-AB0E-3D713A112DA7}" destId="{6C04B6E6-9808-46CA-9D4E-BEDE54F52C70}" srcOrd="11" destOrd="0" presId="urn:microsoft.com/office/officeart/2005/8/layout/cycle5"/>
    <dgm:cxn modelId="{92C3582F-9F90-451B-92F1-633EEE4EDC63}" type="presParOf" srcId="{B3A98CCB-5069-4642-AB0E-3D713A112DA7}" destId="{83A7742F-2D69-4376-8292-2290F2BD7C6A}" srcOrd="12" destOrd="0" presId="urn:microsoft.com/office/officeart/2005/8/layout/cycle5"/>
    <dgm:cxn modelId="{E2834769-4D49-4315-8EF9-61797F791B38}" type="presParOf" srcId="{B3A98CCB-5069-4642-AB0E-3D713A112DA7}" destId="{41D7DF93-2846-4BAC-8D09-A37DAF21F8B4}" srcOrd="13" destOrd="0" presId="urn:microsoft.com/office/officeart/2005/8/layout/cycle5"/>
    <dgm:cxn modelId="{8312F5AC-7088-4EDD-BDD1-C58C49E8F6B3}" type="presParOf" srcId="{B3A98CCB-5069-4642-AB0E-3D713A112DA7}" destId="{09989E16-8A1A-4AAA-BF89-D5EF1D2545E9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3D18E-4239-41B3-8431-1355FF9706EB}">
      <dsp:nvSpPr>
        <dsp:cNvPr id="0" name=""/>
        <dsp:cNvSpPr/>
      </dsp:nvSpPr>
      <dsp:spPr>
        <a:xfrm>
          <a:off x="2255911" y="2370"/>
          <a:ext cx="1747646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Lärandemål</a:t>
          </a:r>
          <a:endParaRPr lang="sv-SE" sz="2000" kern="1200" dirty="0"/>
        </a:p>
      </dsp:txBody>
      <dsp:txXfrm>
        <a:off x="2298271" y="44730"/>
        <a:ext cx="1662926" cy="783022"/>
      </dsp:txXfrm>
    </dsp:sp>
    <dsp:sp modelId="{43FCB8CA-48D0-4D22-96FE-4949554C49A5}">
      <dsp:nvSpPr>
        <dsp:cNvPr id="0" name=""/>
        <dsp:cNvSpPr/>
      </dsp:nvSpPr>
      <dsp:spPr>
        <a:xfrm>
          <a:off x="139714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735858" y="320027"/>
              </a:moveTo>
              <a:arcTo wR="1732594" hR="1732594" stAng="18323037" swAng="9301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F0C7F9-7968-4535-9E33-FFA4C634DDDB}">
      <dsp:nvSpPr>
        <dsp:cNvPr id="0" name=""/>
        <dsp:cNvSpPr/>
      </dsp:nvSpPr>
      <dsp:spPr>
        <a:xfrm>
          <a:off x="4110035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Kriterier</a:t>
          </a:r>
          <a:endParaRPr lang="sv-SE" sz="2000" kern="1200" dirty="0"/>
        </a:p>
      </dsp:txBody>
      <dsp:txXfrm>
        <a:off x="4152395" y="1241923"/>
        <a:ext cx="1250268" cy="783022"/>
      </dsp:txXfrm>
    </dsp:sp>
    <dsp:sp modelId="{B0BDFD1B-FDDF-4450-8521-FE5284B38102}">
      <dsp:nvSpPr>
        <dsp:cNvPr id="0" name=""/>
        <dsp:cNvSpPr/>
      </dsp:nvSpPr>
      <dsp:spPr>
        <a:xfrm>
          <a:off x="139714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0564" y="1859095"/>
              </a:moveTo>
              <a:arcTo wR="1732594" hR="1732594" stAng="21851223" swAng="140141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637C48-762C-42B6-8A7E-415D71AC1282}">
      <dsp:nvSpPr>
        <dsp:cNvPr id="0" name=""/>
        <dsp:cNvSpPr/>
      </dsp:nvSpPr>
      <dsp:spPr>
        <a:xfrm>
          <a:off x="3366318" y="3164852"/>
          <a:ext cx="1563618" cy="8113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err="1" smtClean="0"/>
            <a:t>Lärmoment</a:t>
          </a:r>
          <a:endParaRPr lang="sv-SE" sz="2000" kern="1200" dirty="0"/>
        </a:p>
      </dsp:txBody>
      <dsp:txXfrm>
        <a:off x="3405926" y="3204460"/>
        <a:ext cx="1484402" cy="732149"/>
      </dsp:txXfrm>
    </dsp:sp>
    <dsp:sp modelId="{3D009BF7-F7AC-462B-B7AA-67FB6ECA92EE}">
      <dsp:nvSpPr>
        <dsp:cNvPr id="0" name=""/>
        <dsp:cNvSpPr/>
      </dsp:nvSpPr>
      <dsp:spPr>
        <a:xfrm>
          <a:off x="139714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75123" y="3459316"/>
              </a:moveTo>
              <a:arcTo wR="1732594" hR="1732594" stAng="5116879" swAng="56625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4B307-4229-4461-AD48-80A1093DF12E}">
      <dsp:nvSpPr>
        <dsp:cNvPr id="0" name=""/>
        <dsp:cNvSpPr/>
      </dsp:nvSpPr>
      <dsp:spPr>
        <a:xfrm>
          <a:off x="1329538" y="3092842"/>
          <a:ext cx="1563605" cy="955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Examination</a:t>
          </a:r>
          <a:endParaRPr lang="sv-SE" sz="2000" kern="1200" dirty="0"/>
        </a:p>
      </dsp:txBody>
      <dsp:txXfrm>
        <a:off x="1376176" y="3139480"/>
        <a:ext cx="1470329" cy="862108"/>
      </dsp:txXfrm>
    </dsp:sp>
    <dsp:sp modelId="{6C04B6E6-9808-46CA-9D4E-BEDE54F52C70}">
      <dsp:nvSpPr>
        <dsp:cNvPr id="0" name=""/>
        <dsp:cNvSpPr/>
      </dsp:nvSpPr>
      <dsp:spPr>
        <a:xfrm>
          <a:off x="139714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65222" y="2470991"/>
              </a:moveTo>
              <a:arcTo wR="1732594" hR="1732594" stAng="9286478" swAng="12948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7742F-2D69-4376-8292-2290F2BD7C6A}">
      <dsp:nvSpPr>
        <dsp:cNvPr id="0" name=""/>
        <dsp:cNvSpPr/>
      </dsp:nvSpPr>
      <dsp:spPr>
        <a:xfrm>
          <a:off x="650975" y="1199563"/>
          <a:ext cx="1661926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Återkoppling</a:t>
          </a:r>
          <a:endParaRPr lang="sv-SE" sz="2000" kern="1200" dirty="0"/>
        </a:p>
      </dsp:txBody>
      <dsp:txXfrm>
        <a:off x="693335" y="1241923"/>
        <a:ext cx="1577206" cy="783022"/>
      </dsp:txXfrm>
    </dsp:sp>
    <dsp:sp modelId="{09989E16-8A1A-4AAA-BF89-D5EF1D2545E9}">
      <dsp:nvSpPr>
        <dsp:cNvPr id="0" name=""/>
        <dsp:cNvSpPr/>
      </dsp:nvSpPr>
      <dsp:spPr>
        <a:xfrm>
          <a:off x="1397140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88265" y="639588"/>
              </a:moveTo>
              <a:arcTo wR="1732594" hR="1732594" stAng="13146769" swAng="93019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58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31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71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16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89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95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26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54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37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180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27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2DAE-ECD2-46DC-AA33-8564B7D4DC32}" type="datetimeFigureOut">
              <a:rPr lang="sv-SE" smtClean="0"/>
              <a:t>2015-04-28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0632-8141-4E64-B5B4-A8BF81E9B0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033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mail.lu.se/owa/redir.aspx?SURL=Ir1XyH4ZggSi64xwdqE8tzpez1QnOzJEl3IOMMhEcom19SAKtkzSCGgAdAB0AHAAOgAvAC8AcAByAG8AagBlAGsAdAAuAGgAdAAuAGwAdQAuAHMAZQAvAGIAZQB0AHkAZwBzAGsAcgBpAHQAZQByAGkAZQByAC0AdgBpAGQALQBoAHQALwA.&amp;URL=http://projekt.ht.lu.se/betygskriterier-vid-ht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684584" y="548680"/>
            <a:ext cx="9356576" cy="1470025"/>
          </a:xfrm>
        </p:spPr>
        <p:txBody>
          <a:bodyPr/>
          <a:lstStyle/>
          <a:p>
            <a:r>
              <a:rPr lang="sv-SE" dirty="0" smtClean="0"/>
              <a:t>Att formulera betygskriterier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2411760" y="332656"/>
            <a:ext cx="3652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Välkomna till </a:t>
            </a:r>
            <a:r>
              <a:rPr lang="sv-SE" sz="2800" b="1" dirty="0" smtClean="0">
                <a:solidFill>
                  <a:schemeClr val="accent6">
                    <a:lumMod val="50000"/>
                  </a:schemeClr>
                </a:solidFill>
              </a:rPr>
              <a:t>workshop</a:t>
            </a:r>
            <a:endParaRPr lang="sv-SE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Picture 7" descr="fasadb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6296" y="1052736"/>
            <a:ext cx="1628933" cy="3284717"/>
          </a:xfrm>
          <a:prstGeom prst="rect">
            <a:avLst/>
          </a:prstGeom>
          <a:noFill/>
        </p:spPr>
      </p:pic>
      <p:pic>
        <p:nvPicPr>
          <p:cNvPr id="7" name="Picture 8" descr="LU_lgo1"/>
          <p:cNvPicPr>
            <a:picLocks noChangeAspect="1" noChangeArrowheads="1"/>
          </p:cNvPicPr>
          <p:nvPr/>
        </p:nvPicPr>
        <p:blipFill>
          <a:blip r:embed="rId3"/>
          <a:srcRect l="13838" t="1439" r="28667" b="42485"/>
          <a:stretch>
            <a:fillRect/>
          </a:stretch>
        </p:blipFill>
        <p:spPr bwMode="auto">
          <a:xfrm>
            <a:off x="7239000" y="4674704"/>
            <a:ext cx="1673225" cy="1964221"/>
          </a:xfrm>
          <a:prstGeom prst="rect">
            <a:avLst/>
          </a:prstGeom>
          <a:noFill/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9050">
            <a:solidFill>
              <a:srgbClr val="BA6F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3" name="textruta 2"/>
          <p:cNvSpPr txBox="1"/>
          <p:nvPr/>
        </p:nvSpPr>
        <p:spPr>
          <a:xfrm>
            <a:off x="323528" y="2204864"/>
            <a:ext cx="748883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Idag ska ni komma igång med att formulera egna betygskriterier</a:t>
            </a:r>
          </a:p>
          <a:p>
            <a:r>
              <a:rPr lang="sv-SE" dirty="0" smtClean="0"/>
              <a:t>genom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Några exempel på situationer där betygskriterier kan vara bra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En kort genomgång av </a:t>
            </a:r>
            <a:r>
              <a:rPr lang="sv-SE" sz="2000" dirty="0" err="1" smtClean="0"/>
              <a:t>HTs</a:t>
            </a:r>
            <a:r>
              <a:rPr lang="sv-SE" sz="2000" dirty="0" smtClean="0"/>
              <a:t> principer för arbetet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Exempel på hur betygskriterier kan se ut och hur det kan gå till att ta fram dem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Kaffe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En introduktion till principer för bra betygskriterier</a:t>
            </a:r>
          </a:p>
          <a:p>
            <a:pPr marL="285750" indent="-285750">
              <a:buFontTx/>
              <a:buChar char="-"/>
            </a:pPr>
            <a:r>
              <a:rPr lang="sv-SE" sz="2000" dirty="0" smtClean="0"/>
              <a:t>Eget arbete med att formulera och diskutera egna betygskriterier</a:t>
            </a:r>
          </a:p>
          <a:p>
            <a:pPr marL="285750" indent="-28575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50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 B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3870867"/>
              </p:ext>
            </p:extLst>
          </p:nvPr>
        </p:nvGraphicFramePr>
        <p:xfrm>
          <a:off x="395536" y="1988840"/>
          <a:ext cx="8280920" cy="331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8312"/>
                <a:gridCol w="1872208"/>
                <a:gridCol w="1944216"/>
                <a:gridCol w="1656184"/>
              </a:tblGrid>
              <a:tr h="1349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Bedömningsområde: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VG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G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U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a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kriterium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kriterium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kriterium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b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kriterium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osv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c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kriterium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osv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2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Ett exempel på hur man kan ställa upp bedömningskriterierna enligt matrisen i </a:t>
            </a:r>
            <a:r>
              <a:rPr lang="sv-SE" b="1" i="1" dirty="0"/>
              <a:t>modell A.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735409"/>
              </p:ext>
            </p:extLst>
          </p:nvPr>
        </p:nvGraphicFramePr>
        <p:xfrm>
          <a:off x="323528" y="2214384"/>
          <a:ext cx="8424936" cy="4022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4973"/>
                <a:gridCol w="1793321"/>
                <a:gridCol w="1793321"/>
                <a:gridCol w="1793321"/>
              </a:tblGrid>
              <a:tr h="32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Kriterium: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VG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G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U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9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Har med hög grad av självständighet avgränsat och utformat en forskningsuppgift med relevans för teoribildningen på området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I mycket hög grad, väl utfört (precisera…)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Uppfyllt (precisera…)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Ej uppfyllt (precisera…)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Har med hög grad av självständighet utfört uppställd forskningsuppgift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I mycket hög grad, väl utfört (precisera…)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Uppfyllt (precisera…)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Ej uppfyllt (precisera…)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Etc…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5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/>
              <a:t>Ett exempel på hur man kan ställa upp bedömningskriterierna enligt matrisen i </a:t>
            </a:r>
            <a:r>
              <a:rPr lang="sv-SE" b="1" i="1" dirty="0"/>
              <a:t>modell </a:t>
            </a:r>
            <a:r>
              <a:rPr lang="sv-SE" b="1" i="1" dirty="0" smtClean="0"/>
              <a:t>B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237550"/>
              </p:ext>
            </p:extLst>
          </p:nvPr>
        </p:nvGraphicFramePr>
        <p:xfrm>
          <a:off x="179512" y="1848438"/>
          <a:ext cx="8712968" cy="504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4828"/>
                <a:gridCol w="1497330"/>
                <a:gridCol w="1527810"/>
                <a:gridCol w="2893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Bedömnings-</a:t>
                      </a:r>
                      <a:br>
                        <a:rPr lang="sv-SE" sz="1600">
                          <a:effectLst/>
                        </a:rPr>
                      </a:br>
                      <a:r>
                        <a:rPr lang="sv-SE" sz="1600">
                          <a:effectLst/>
                        </a:rPr>
                        <a:t>områden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God/bra (betyg VG)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Tillräcklig (betyg G)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Otillräcklig (betyg U)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Del- eller helhetskaraktäristika: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Tecken i underlaget på att det är bra: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Tecken i underlaget på tillräcklighet: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Tecken i underlaget på otillräcklighet: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Problemformulering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Skarp, kreativ, originell, välformulerad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Begriplig, relevant och adekvat formulerad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Oklar, torftig, osammanhängande, svårbegriplig eller saknas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Teoretisk medvetenhet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Väl vald, relevant teoretisk grund med givande koppling till det valda problemområdet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Teorier tillräckligt väl beskrivna och med klar koppling till problemet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Teorier dåligt beskrivna eller missuppfattade. Bristande koppling till problemformulering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Etc…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>
                          <a:effectLst/>
                        </a:rPr>
                        <a:t> </a:t>
                      </a:r>
                      <a:endParaRPr lang="sv-S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1600" dirty="0">
                          <a:effectLst/>
                        </a:rPr>
                        <a:t> </a:t>
                      </a:r>
                      <a:endParaRPr lang="sv-S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6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2484438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3635375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852863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052888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4283075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148263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365750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565775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5795963" y="4292600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grpSp>
        <p:nvGrpSpPr>
          <p:cNvPr id="5130" name="Group 11"/>
          <p:cNvGrpSpPr>
            <a:grpSpLocks/>
          </p:cNvGrpSpPr>
          <p:nvPr/>
        </p:nvGrpSpPr>
        <p:grpSpPr bwMode="auto">
          <a:xfrm>
            <a:off x="5148263" y="3778250"/>
            <a:ext cx="647700" cy="447675"/>
            <a:chOff x="3243" y="1700"/>
            <a:chExt cx="408" cy="282"/>
          </a:xfrm>
        </p:grpSpPr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 flipV="1">
              <a:off x="3243" y="1700"/>
              <a:ext cx="201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3448" y="1704"/>
              <a:ext cx="20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 flipH="1">
              <a:off x="3379" y="1702"/>
              <a:ext cx="63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>
              <a:off x="3444" y="1702"/>
              <a:ext cx="56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</p:grpSp>
      <p:grpSp>
        <p:nvGrpSpPr>
          <p:cNvPr id="5131" name="Group 16"/>
          <p:cNvGrpSpPr>
            <a:grpSpLocks/>
          </p:cNvGrpSpPr>
          <p:nvPr/>
        </p:nvGrpSpPr>
        <p:grpSpPr bwMode="auto">
          <a:xfrm rot="10800000">
            <a:off x="5148263" y="5013325"/>
            <a:ext cx="647700" cy="447675"/>
            <a:chOff x="3243" y="1700"/>
            <a:chExt cx="408" cy="282"/>
          </a:xfrm>
        </p:grpSpPr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3245" y="1702"/>
              <a:ext cx="201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450" y="1706"/>
              <a:ext cx="20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H="1">
              <a:off x="3381" y="1704"/>
              <a:ext cx="63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3445" y="1703"/>
              <a:ext cx="56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</p:grp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6661150" y="43021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878638" y="43021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078663" y="43021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7308850" y="4302125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grpSp>
        <p:nvGrpSpPr>
          <p:cNvPr id="5136" name="Group 25"/>
          <p:cNvGrpSpPr>
            <a:grpSpLocks/>
          </p:cNvGrpSpPr>
          <p:nvPr/>
        </p:nvGrpSpPr>
        <p:grpSpPr bwMode="auto">
          <a:xfrm>
            <a:off x="6661150" y="3787775"/>
            <a:ext cx="647700" cy="447675"/>
            <a:chOff x="3243" y="1700"/>
            <a:chExt cx="408" cy="282"/>
          </a:xfrm>
        </p:grpSpPr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 flipV="1">
              <a:off x="3243" y="1700"/>
              <a:ext cx="201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1" name="Line 27"/>
            <p:cNvSpPr>
              <a:spLocks noChangeShapeType="1"/>
            </p:cNvSpPr>
            <p:nvPr/>
          </p:nvSpPr>
          <p:spPr bwMode="auto">
            <a:xfrm>
              <a:off x="3448" y="1704"/>
              <a:ext cx="20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2" name="Line 28"/>
            <p:cNvSpPr>
              <a:spLocks noChangeShapeType="1"/>
            </p:cNvSpPr>
            <p:nvPr/>
          </p:nvSpPr>
          <p:spPr bwMode="auto">
            <a:xfrm flipH="1">
              <a:off x="3379" y="1702"/>
              <a:ext cx="63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3" name="Line 29"/>
            <p:cNvSpPr>
              <a:spLocks noChangeShapeType="1"/>
            </p:cNvSpPr>
            <p:nvPr/>
          </p:nvSpPr>
          <p:spPr bwMode="auto">
            <a:xfrm>
              <a:off x="3444" y="1702"/>
              <a:ext cx="56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</p:grpSp>
      <p:grpSp>
        <p:nvGrpSpPr>
          <p:cNvPr id="5137" name="Group 30"/>
          <p:cNvGrpSpPr>
            <a:grpSpLocks/>
          </p:cNvGrpSpPr>
          <p:nvPr/>
        </p:nvGrpSpPr>
        <p:grpSpPr bwMode="auto">
          <a:xfrm rot="10800000">
            <a:off x="6661150" y="5022850"/>
            <a:ext cx="647700" cy="447675"/>
            <a:chOff x="3243" y="1700"/>
            <a:chExt cx="408" cy="282"/>
          </a:xfrm>
        </p:grpSpPr>
        <p:sp>
          <p:nvSpPr>
            <p:cNvPr id="11295" name="Line 31"/>
            <p:cNvSpPr>
              <a:spLocks noChangeShapeType="1"/>
            </p:cNvSpPr>
            <p:nvPr/>
          </p:nvSpPr>
          <p:spPr bwMode="auto">
            <a:xfrm flipV="1">
              <a:off x="3245" y="1702"/>
              <a:ext cx="201" cy="2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6" name="Line 32"/>
            <p:cNvSpPr>
              <a:spLocks noChangeShapeType="1"/>
            </p:cNvSpPr>
            <p:nvPr/>
          </p:nvSpPr>
          <p:spPr bwMode="auto">
            <a:xfrm>
              <a:off x="3450" y="1706"/>
              <a:ext cx="203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7" name="Line 33"/>
            <p:cNvSpPr>
              <a:spLocks noChangeShapeType="1"/>
            </p:cNvSpPr>
            <p:nvPr/>
          </p:nvSpPr>
          <p:spPr bwMode="auto">
            <a:xfrm flipH="1">
              <a:off x="3381" y="1704"/>
              <a:ext cx="63" cy="2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>
              <a:off x="3445" y="1703"/>
              <a:ext cx="56" cy="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</p:grpSp>
      <p:grpSp>
        <p:nvGrpSpPr>
          <p:cNvPr id="5138" name="Group 35"/>
          <p:cNvGrpSpPr>
            <a:grpSpLocks/>
          </p:cNvGrpSpPr>
          <p:nvPr/>
        </p:nvGrpSpPr>
        <p:grpSpPr bwMode="auto">
          <a:xfrm>
            <a:off x="6443663" y="2708275"/>
            <a:ext cx="1079500" cy="693738"/>
            <a:chOff x="4059" y="1179"/>
            <a:chExt cx="680" cy="437"/>
          </a:xfrm>
        </p:grpSpPr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4377" y="1186"/>
              <a:ext cx="155" cy="430"/>
            </a:xfrm>
            <a:custGeom>
              <a:avLst/>
              <a:gdLst>
                <a:gd name="T0" fmla="*/ 11 w 155"/>
                <a:gd name="T1" fmla="*/ 430 h 430"/>
                <a:gd name="T2" fmla="*/ 153 w 155"/>
                <a:gd name="T3" fmla="*/ 305 h 430"/>
                <a:gd name="T4" fmla="*/ 24 w 155"/>
                <a:gd name="T5" fmla="*/ 107 h 430"/>
                <a:gd name="T6" fmla="*/ 11 w 155"/>
                <a:gd name="T7" fmla="*/ 0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5" h="430">
                  <a:moveTo>
                    <a:pt x="11" y="430"/>
                  </a:moveTo>
                  <a:cubicBezTo>
                    <a:pt x="35" y="409"/>
                    <a:pt x="151" y="359"/>
                    <a:pt x="153" y="305"/>
                  </a:cubicBezTo>
                  <a:cubicBezTo>
                    <a:pt x="155" y="251"/>
                    <a:pt x="48" y="158"/>
                    <a:pt x="24" y="107"/>
                  </a:cubicBezTo>
                  <a:cubicBezTo>
                    <a:pt x="0" y="56"/>
                    <a:pt x="14" y="22"/>
                    <a:pt x="1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4243" y="1179"/>
              <a:ext cx="152" cy="431"/>
            </a:xfrm>
            <a:custGeom>
              <a:avLst/>
              <a:gdLst>
                <a:gd name="T0" fmla="*/ 130 w 152"/>
                <a:gd name="T1" fmla="*/ 431 h 431"/>
                <a:gd name="T2" fmla="*/ 130 w 152"/>
                <a:gd name="T3" fmla="*/ 339 h 431"/>
                <a:gd name="T4" fmla="*/ 1 w 152"/>
                <a:gd name="T5" fmla="*/ 110 h 431"/>
                <a:gd name="T6" fmla="*/ 134 w 152"/>
                <a:gd name="T7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2" h="431">
                  <a:moveTo>
                    <a:pt x="130" y="431"/>
                  </a:moveTo>
                  <a:cubicBezTo>
                    <a:pt x="141" y="412"/>
                    <a:pt x="152" y="393"/>
                    <a:pt x="130" y="339"/>
                  </a:cubicBezTo>
                  <a:cubicBezTo>
                    <a:pt x="108" y="286"/>
                    <a:pt x="0" y="166"/>
                    <a:pt x="1" y="110"/>
                  </a:cubicBezTo>
                  <a:cubicBezTo>
                    <a:pt x="2" y="54"/>
                    <a:pt x="106" y="23"/>
                    <a:pt x="13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sp>
          <p:nvSpPr>
            <p:cNvPr id="11302" name="Oval 38"/>
            <p:cNvSpPr>
              <a:spLocks noChangeArrowheads="1"/>
            </p:cNvSpPr>
            <p:nvPr/>
          </p:nvSpPr>
          <p:spPr bwMode="auto">
            <a:xfrm>
              <a:off x="4105" y="1180"/>
              <a:ext cx="590" cy="4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v-SE">
                <a:cs typeface="+mn-cs"/>
              </a:endParaRPr>
            </a:p>
          </p:txBody>
        </p:sp>
        <p:grpSp>
          <p:nvGrpSpPr>
            <p:cNvPr id="5167" name="Group 39"/>
            <p:cNvGrpSpPr>
              <a:grpSpLocks/>
            </p:cNvGrpSpPr>
            <p:nvPr/>
          </p:nvGrpSpPr>
          <p:grpSpPr bwMode="auto">
            <a:xfrm>
              <a:off x="4059" y="1344"/>
              <a:ext cx="137" cy="137"/>
              <a:chOff x="4195" y="1480"/>
              <a:chExt cx="137" cy="137"/>
            </a:xfrm>
          </p:grpSpPr>
          <p:sp>
            <p:nvSpPr>
              <p:cNvPr id="11304" name="Oval 40"/>
              <p:cNvSpPr>
                <a:spLocks noChangeArrowheads="1"/>
              </p:cNvSpPr>
              <p:nvPr/>
            </p:nvSpPr>
            <p:spPr bwMode="auto">
              <a:xfrm>
                <a:off x="4195" y="1480"/>
                <a:ext cx="137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  <p:sp>
            <p:nvSpPr>
              <p:cNvPr id="11305" name="Oval 41"/>
              <p:cNvSpPr>
                <a:spLocks noChangeArrowheads="1"/>
              </p:cNvSpPr>
              <p:nvPr/>
            </p:nvSpPr>
            <p:spPr bwMode="auto">
              <a:xfrm>
                <a:off x="4241" y="1526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</p:grpSp>
        <p:grpSp>
          <p:nvGrpSpPr>
            <p:cNvPr id="5168" name="Group 42"/>
            <p:cNvGrpSpPr>
              <a:grpSpLocks/>
            </p:cNvGrpSpPr>
            <p:nvPr/>
          </p:nvGrpSpPr>
          <p:grpSpPr bwMode="auto">
            <a:xfrm>
              <a:off x="4240" y="1344"/>
              <a:ext cx="137" cy="137"/>
              <a:chOff x="4195" y="1480"/>
              <a:chExt cx="137" cy="137"/>
            </a:xfrm>
          </p:grpSpPr>
          <p:sp>
            <p:nvSpPr>
              <p:cNvPr id="11307" name="Oval 43"/>
              <p:cNvSpPr>
                <a:spLocks noChangeArrowheads="1"/>
              </p:cNvSpPr>
              <p:nvPr/>
            </p:nvSpPr>
            <p:spPr bwMode="auto">
              <a:xfrm>
                <a:off x="4195" y="1480"/>
                <a:ext cx="137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  <p:sp>
            <p:nvSpPr>
              <p:cNvPr id="11308" name="Oval 44"/>
              <p:cNvSpPr>
                <a:spLocks noChangeArrowheads="1"/>
              </p:cNvSpPr>
              <p:nvPr/>
            </p:nvSpPr>
            <p:spPr bwMode="auto">
              <a:xfrm>
                <a:off x="4241" y="1526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</p:grpSp>
        <p:grpSp>
          <p:nvGrpSpPr>
            <p:cNvPr id="5169" name="Group 45"/>
            <p:cNvGrpSpPr>
              <a:grpSpLocks/>
            </p:cNvGrpSpPr>
            <p:nvPr/>
          </p:nvGrpSpPr>
          <p:grpSpPr bwMode="auto">
            <a:xfrm>
              <a:off x="4421" y="1344"/>
              <a:ext cx="137" cy="137"/>
              <a:chOff x="4195" y="1480"/>
              <a:chExt cx="137" cy="137"/>
            </a:xfrm>
          </p:grpSpPr>
          <p:sp>
            <p:nvSpPr>
              <p:cNvPr id="11310" name="Oval 46"/>
              <p:cNvSpPr>
                <a:spLocks noChangeArrowheads="1"/>
              </p:cNvSpPr>
              <p:nvPr/>
            </p:nvSpPr>
            <p:spPr bwMode="auto">
              <a:xfrm>
                <a:off x="4195" y="1480"/>
                <a:ext cx="137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  <p:sp>
            <p:nvSpPr>
              <p:cNvPr id="11311" name="Oval 47"/>
              <p:cNvSpPr>
                <a:spLocks noChangeArrowheads="1"/>
              </p:cNvSpPr>
              <p:nvPr/>
            </p:nvSpPr>
            <p:spPr bwMode="auto">
              <a:xfrm>
                <a:off x="4241" y="1526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</p:grpSp>
        <p:grpSp>
          <p:nvGrpSpPr>
            <p:cNvPr id="5170" name="Group 48"/>
            <p:cNvGrpSpPr>
              <a:grpSpLocks/>
            </p:cNvGrpSpPr>
            <p:nvPr/>
          </p:nvGrpSpPr>
          <p:grpSpPr bwMode="auto">
            <a:xfrm>
              <a:off x="4602" y="1344"/>
              <a:ext cx="137" cy="137"/>
              <a:chOff x="4195" y="1480"/>
              <a:chExt cx="137" cy="137"/>
            </a:xfrm>
          </p:grpSpPr>
          <p:sp>
            <p:nvSpPr>
              <p:cNvPr id="11313" name="Oval 49"/>
              <p:cNvSpPr>
                <a:spLocks noChangeArrowheads="1"/>
              </p:cNvSpPr>
              <p:nvPr/>
            </p:nvSpPr>
            <p:spPr bwMode="auto">
              <a:xfrm>
                <a:off x="4195" y="1480"/>
                <a:ext cx="137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  <p:sp>
            <p:nvSpPr>
              <p:cNvPr id="11314" name="Oval 50"/>
              <p:cNvSpPr>
                <a:spLocks noChangeArrowheads="1"/>
              </p:cNvSpPr>
              <p:nvPr/>
            </p:nvSpPr>
            <p:spPr bwMode="auto">
              <a:xfrm>
                <a:off x="4241" y="1526"/>
                <a:ext cx="44" cy="4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sv-SE">
                  <a:cs typeface="+mn-cs"/>
                </a:endParaRPr>
              </a:p>
            </p:txBody>
          </p:sp>
        </p:grpSp>
      </p:grpSp>
      <p:sp>
        <p:nvSpPr>
          <p:cNvPr id="11315" name="Line 51"/>
          <p:cNvSpPr>
            <a:spLocks noChangeShapeType="1"/>
          </p:cNvSpPr>
          <p:nvPr/>
        </p:nvSpPr>
        <p:spPr bwMode="auto">
          <a:xfrm flipV="1">
            <a:off x="6977063" y="3551238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16" name="Rectangle 52"/>
          <p:cNvSpPr>
            <a:spLocks noChangeArrowheads="1"/>
          </p:cNvSpPr>
          <p:nvPr/>
        </p:nvSpPr>
        <p:spPr bwMode="auto">
          <a:xfrm>
            <a:off x="6227763" y="2347913"/>
            <a:ext cx="1512887" cy="331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17" name="Rectangle 53"/>
          <p:cNvSpPr>
            <a:spLocks noChangeArrowheads="1"/>
          </p:cNvSpPr>
          <p:nvPr/>
        </p:nvSpPr>
        <p:spPr bwMode="auto">
          <a:xfrm>
            <a:off x="4714875" y="2852738"/>
            <a:ext cx="1512888" cy="28082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18" name="Rectangle 54"/>
          <p:cNvSpPr>
            <a:spLocks noChangeArrowheads="1"/>
          </p:cNvSpPr>
          <p:nvPr/>
        </p:nvSpPr>
        <p:spPr bwMode="auto">
          <a:xfrm>
            <a:off x="3201988" y="3500438"/>
            <a:ext cx="1512887" cy="2160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19" name="Rectangle 55"/>
          <p:cNvSpPr>
            <a:spLocks noChangeArrowheads="1"/>
          </p:cNvSpPr>
          <p:nvPr/>
        </p:nvSpPr>
        <p:spPr bwMode="auto">
          <a:xfrm>
            <a:off x="1689100" y="4076700"/>
            <a:ext cx="1512888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20" name="Line 56"/>
          <p:cNvSpPr>
            <a:spLocks noChangeShapeType="1"/>
          </p:cNvSpPr>
          <p:nvPr/>
        </p:nvSpPr>
        <p:spPr bwMode="auto">
          <a:xfrm flipH="1">
            <a:off x="395288" y="5661025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250825" y="5056188"/>
            <a:ext cx="1417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b="1">
                <a:cs typeface="+mn-cs"/>
              </a:rPr>
              <a:t>(Missförstår)</a:t>
            </a:r>
          </a:p>
        </p:txBody>
      </p:sp>
      <p:sp>
        <p:nvSpPr>
          <p:cNvPr id="11322" name="Text Box 58"/>
          <p:cNvSpPr txBox="1">
            <a:spLocks noChangeArrowheads="1"/>
          </p:cNvSpPr>
          <p:nvPr/>
        </p:nvSpPr>
        <p:spPr bwMode="auto">
          <a:xfrm>
            <a:off x="1619250" y="3068638"/>
            <a:ext cx="1728788" cy="85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1600" b="1">
                <a:cs typeface="+mn-cs"/>
              </a:rPr>
              <a:t>Identifiera</a:t>
            </a:r>
            <a:r>
              <a:rPr lang="sv-SE">
                <a:cs typeface="+mn-cs"/>
              </a:rPr>
              <a:t> </a:t>
            </a:r>
          </a:p>
          <a:p>
            <a:pPr>
              <a:defRPr/>
            </a:pPr>
            <a:r>
              <a:rPr lang="sv-SE" sz="1600" b="1">
                <a:cs typeface="+mn-cs"/>
              </a:rPr>
              <a:t>Utföra enklare åtgärder</a:t>
            </a:r>
          </a:p>
        </p:txBody>
      </p:sp>
      <p:sp>
        <p:nvSpPr>
          <p:cNvPr id="11323" name="Text Box 59"/>
          <p:cNvSpPr txBox="1">
            <a:spLocks noChangeArrowheads="1"/>
          </p:cNvSpPr>
          <p:nvPr/>
        </p:nvSpPr>
        <p:spPr bwMode="auto">
          <a:xfrm>
            <a:off x="2986088" y="2060575"/>
            <a:ext cx="18732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1600" b="1">
                <a:cs typeface="+mn-cs"/>
              </a:rPr>
              <a:t>Räkna upp </a:t>
            </a:r>
          </a:p>
          <a:p>
            <a:pPr>
              <a:defRPr/>
            </a:pPr>
            <a:r>
              <a:rPr lang="sv-SE" sz="1600" b="1">
                <a:cs typeface="+mn-cs"/>
              </a:rPr>
              <a:t>Beskriva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Ställa samman</a:t>
            </a:r>
          </a:p>
          <a:p>
            <a:pPr>
              <a:defRPr/>
            </a:pPr>
            <a:r>
              <a:rPr lang="sv-SE" sz="1600" b="1">
                <a:cs typeface="+mn-cs"/>
              </a:rPr>
              <a:t>Utföra beräkning</a:t>
            </a:r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4643438" y="1076325"/>
            <a:ext cx="1323975" cy="158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b="1">
                <a:cs typeface="+mn-cs"/>
              </a:rPr>
              <a:t>Jämföra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Kontrastera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Förklara </a:t>
            </a:r>
          </a:p>
          <a:p>
            <a:pPr>
              <a:defRPr/>
            </a:pPr>
            <a:r>
              <a:rPr lang="sv-SE" sz="1600" b="1">
                <a:cs typeface="+mn-cs"/>
              </a:rPr>
              <a:t>Analysera </a:t>
            </a:r>
          </a:p>
          <a:p>
            <a:pPr>
              <a:defRPr/>
            </a:pPr>
            <a:r>
              <a:rPr lang="sv-SE" sz="1600" b="1">
                <a:cs typeface="+mn-cs"/>
              </a:rPr>
              <a:t>Relatera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Tillämpa</a:t>
            </a:r>
            <a:r>
              <a:rPr lang="sv-SE">
                <a:cs typeface="+mn-cs"/>
              </a:rPr>
              <a:t> </a:t>
            </a:r>
          </a:p>
        </p:txBody>
      </p:sp>
      <p:sp>
        <p:nvSpPr>
          <p:cNvPr id="11325" name="Text Box 61"/>
          <p:cNvSpPr txBox="1">
            <a:spLocks noChangeArrowheads="1"/>
          </p:cNvSpPr>
          <p:nvPr/>
        </p:nvSpPr>
        <p:spPr bwMode="auto">
          <a:xfrm>
            <a:off x="6300788" y="908050"/>
            <a:ext cx="1439862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v-SE" sz="1600" b="1">
                <a:cs typeface="+mn-cs"/>
              </a:rPr>
              <a:t>Teoretisera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Generalisera</a:t>
            </a:r>
          </a:p>
          <a:p>
            <a:pPr>
              <a:defRPr/>
            </a:pPr>
            <a:r>
              <a:rPr lang="sv-SE" sz="1600" b="1">
                <a:cs typeface="+mn-cs"/>
              </a:rPr>
              <a:t>Ställa upp hypotes</a:t>
            </a:r>
          </a:p>
          <a:p>
            <a:pPr>
              <a:defRPr/>
            </a:pPr>
            <a:r>
              <a:rPr lang="sv-SE" sz="1600" b="1">
                <a:cs typeface="+mn-cs"/>
              </a:rPr>
              <a:t>Reflektera 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303213" y="5632450"/>
            <a:ext cx="1506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i="1">
                <a:cs typeface="+mn-cs"/>
              </a:rPr>
              <a:t>Pre­strukturellt</a:t>
            </a: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1733550" y="5638800"/>
            <a:ext cx="1493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i="1">
                <a:cs typeface="+mn-cs"/>
              </a:rPr>
              <a:t>Uni­strukturellt</a:t>
            </a:r>
          </a:p>
        </p:txBody>
      </p:sp>
      <p:sp>
        <p:nvSpPr>
          <p:cNvPr id="11328" name="Text Box 64"/>
          <p:cNvSpPr txBox="1">
            <a:spLocks noChangeArrowheads="1"/>
          </p:cNvSpPr>
          <p:nvPr/>
        </p:nvSpPr>
        <p:spPr bwMode="auto">
          <a:xfrm>
            <a:off x="3244850" y="5638800"/>
            <a:ext cx="1619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i="1">
                <a:cs typeface="+mn-cs"/>
              </a:rPr>
              <a:t>Multi­strukturellt</a:t>
            </a:r>
          </a:p>
        </p:txBody>
      </p:sp>
      <p:sp>
        <p:nvSpPr>
          <p:cNvPr id="11329" name="Text Box 65"/>
          <p:cNvSpPr txBox="1">
            <a:spLocks noChangeArrowheads="1"/>
          </p:cNvSpPr>
          <p:nvPr/>
        </p:nvSpPr>
        <p:spPr bwMode="auto">
          <a:xfrm>
            <a:off x="4873625" y="5638800"/>
            <a:ext cx="1185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i="1">
                <a:cs typeface="+mn-cs"/>
              </a:rPr>
              <a:t>Relationellt</a:t>
            </a:r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6084888" y="5638800"/>
            <a:ext cx="17097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v-SE" sz="1600" i="1">
                <a:cs typeface="+mn-cs"/>
              </a:rPr>
              <a:t>Utvidgat abstrakt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1833563" y="6275388"/>
            <a:ext cx="2378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>
                <a:cs typeface="+mn-cs"/>
              </a:rPr>
              <a:t>KVANTITATIV FAS</a:t>
            </a:r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5364163" y="627538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v-SE">
                <a:cs typeface="+mn-cs"/>
              </a:rPr>
              <a:t>KVALITATIV FAS</a:t>
            </a:r>
          </a:p>
        </p:txBody>
      </p:sp>
      <p:sp>
        <p:nvSpPr>
          <p:cNvPr id="11333" name="Line 69"/>
          <p:cNvSpPr>
            <a:spLocks noChangeShapeType="1"/>
          </p:cNvSpPr>
          <p:nvPr/>
        </p:nvSpPr>
        <p:spPr bwMode="auto">
          <a:xfrm flipH="1">
            <a:off x="395288" y="645318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34" name="Line 70"/>
          <p:cNvSpPr>
            <a:spLocks noChangeShapeType="1"/>
          </p:cNvSpPr>
          <p:nvPr/>
        </p:nvSpPr>
        <p:spPr bwMode="auto">
          <a:xfrm>
            <a:off x="4283075" y="6453188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35" name="Line 71"/>
          <p:cNvSpPr>
            <a:spLocks noChangeShapeType="1"/>
          </p:cNvSpPr>
          <p:nvPr/>
        </p:nvSpPr>
        <p:spPr bwMode="auto">
          <a:xfrm flipH="1">
            <a:off x="4789488" y="645318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36" name="Line 72"/>
          <p:cNvSpPr>
            <a:spLocks noChangeShapeType="1"/>
          </p:cNvSpPr>
          <p:nvPr/>
        </p:nvSpPr>
        <p:spPr bwMode="auto">
          <a:xfrm>
            <a:off x="7524750" y="64531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611188" y="398463"/>
            <a:ext cx="7921625" cy="366712"/>
          </a:xfrm>
          <a:prstGeom prst="rect">
            <a:avLst/>
          </a:prstGeom>
          <a:solidFill>
            <a:srgbClr val="9E5A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GB" b="1">
                <a:solidFill>
                  <a:schemeClr val="bg1"/>
                </a:solidFill>
                <a:cs typeface="+mn-cs"/>
              </a:rPr>
              <a:t>SOLO: </a:t>
            </a:r>
            <a:r>
              <a:rPr lang="en-GB" b="1" u="sng">
                <a:solidFill>
                  <a:schemeClr val="bg1"/>
                </a:solidFill>
                <a:cs typeface="+mn-cs"/>
              </a:rPr>
              <a:t>S</a:t>
            </a:r>
            <a:r>
              <a:rPr lang="en-GB" b="1">
                <a:solidFill>
                  <a:schemeClr val="bg1"/>
                </a:solidFill>
                <a:cs typeface="+mn-cs"/>
              </a:rPr>
              <a:t>tructure of the </a:t>
            </a:r>
            <a:r>
              <a:rPr lang="en-GB" b="1" u="sng">
                <a:solidFill>
                  <a:schemeClr val="bg1"/>
                </a:solidFill>
                <a:cs typeface="+mn-cs"/>
              </a:rPr>
              <a:t>O</a:t>
            </a:r>
            <a:r>
              <a:rPr lang="en-GB" b="1">
                <a:solidFill>
                  <a:schemeClr val="bg1"/>
                </a:solidFill>
                <a:cs typeface="+mn-cs"/>
              </a:rPr>
              <a:t>bserved </a:t>
            </a:r>
            <a:r>
              <a:rPr lang="en-GB" b="1" u="sng">
                <a:solidFill>
                  <a:schemeClr val="bg1"/>
                </a:solidFill>
                <a:cs typeface="+mn-cs"/>
              </a:rPr>
              <a:t>L</a:t>
            </a:r>
            <a:r>
              <a:rPr lang="en-GB" b="1">
                <a:solidFill>
                  <a:schemeClr val="bg1"/>
                </a:solidFill>
                <a:cs typeface="+mn-cs"/>
              </a:rPr>
              <a:t>earning </a:t>
            </a:r>
            <a:r>
              <a:rPr lang="en-GB" b="1" u="sng">
                <a:solidFill>
                  <a:schemeClr val="bg1"/>
                </a:solidFill>
                <a:cs typeface="+mn-cs"/>
              </a:rPr>
              <a:t>O</a:t>
            </a:r>
            <a:r>
              <a:rPr lang="en-GB" b="1">
                <a:solidFill>
                  <a:schemeClr val="bg1"/>
                </a:solidFill>
                <a:cs typeface="+mn-cs"/>
              </a:rPr>
              <a:t>utcome (Biggs &amp; Collis)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0" y="6583363"/>
            <a:ext cx="194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v-SE" sz="1200">
                <a:solidFill>
                  <a:srgbClr val="9E5A00"/>
                </a:solidFill>
                <a:cs typeface="Times New Roman" charset="0"/>
              </a:rPr>
              <a:t>©</a:t>
            </a:r>
            <a:r>
              <a:rPr lang="sv-SE" sz="1200">
                <a:solidFill>
                  <a:srgbClr val="9E5A00"/>
                </a:solidFill>
                <a:cs typeface="+mn-cs"/>
              </a:rPr>
              <a:t> 2003 Anders Sonesson</a:t>
            </a:r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 flipH="1">
            <a:off x="71438" y="6570663"/>
            <a:ext cx="1655762" cy="0"/>
          </a:xfrm>
          <a:prstGeom prst="line">
            <a:avLst/>
          </a:prstGeom>
          <a:noFill/>
          <a:ln w="9525">
            <a:solidFill>
              <a:srgbClr val="9E5A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sv-S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9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Vaddå betygskriterier?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Så fort man sätter graderade, målrelaterade betyg, använder man som lärare någon form av </a:t>
            </a:r>
            <a:r>
              <a:rPr lang="sv-SE" dirty="0" smtClean="0"/>
              <a:t>betygskriterier</a:t>
            </a:r>
            <a:br>
              <a:rPr lang="sv-SE" dirty="0" smtClean="0"/>
            </a:br>
            <a:r>
              <a:rPr lang="sv-SE" dirty="0" smtClean="0"/>
              <a:t>Lärandemålen i kursplanera kan sägas motsvara den undre gränsen för G. </a:t>
            </a:r>
          </a:p>
          <a:p>
            <a:endParaRPr lang="sv-SE" dirty="0"/>
          </a:p>
          <a:p>
            <a:r>
              <a:rPr lang="sv-SE" dirty="0"/>
              <a:t>D</a:t>
            </a:r>
            <a:r>
              <a:rPr lang="sv-SE" dirty="0" smtClean="0"/>
              <a:t>essa kriterier baseras på lärarens erfarenhet och lärmiljöns bedömningskultur, men är ofta </a:t>
            </a:r>
            <a:r>
              <a:rPr lang="sv-SE" dirty="0"/>
              <a:t>är tysta eller </a:t>
            </a:r>
            <a:r>
              <a:rPr lang="sv-SE" dirty="0" smtClean="0"/>
              <a:t>outtalade</a:t>
            </a:r>
          </a:p>
          <a:p>
            <a:endParaRPr lang="sv-SE" dirty="0"/>
          </a:p>
          <a:p>
            <a:r>
              <a:rPr lang="sv-SE" dirty="0"/>
              <a:t>Skrivna </a:t>
            </a:r>
            <a:r>
              <a:rPr lang="sv-SE" dirty="0" smtClean="0"/>
              <a:t>betygskriterier kan </a:t>
            </a:r>
            <a:r>
              <a:rPr lang="sv-SE" dirty="0"/>
              <a:t>lite förenklat sägas vara en verbalisering av de professionella värderingar som ligger till grund för bedömningen av en students prestation när ett visst betyg </a:t>
            </a:r>
            <a:r>
              <a:rPr lang="sv-SE" dirty="0" smtClean="0"/>
              <a:t>sätts.</a:t>
            </a:r>
            <a:br>
              <a:rPr lang="sv-SE" dirty="0" smtClean="0"/>
            </a:br>
            <a:r>
              <a:rPr lang="sv-SE" dirty="0" smtClean="0"/>
              <a:t>Mer </a:t>
            </a:r>
            <a:r>
              <a:rPr lang="sv-SE" dirty="0"/>
              <a:t>specifikt är de </a:t>
            </a:r>
            <a:r>
              <a:rPr lang="sv-SE" i="1" dirty="0"/>
              <a:t>kvalitativa beskrivningar </a:t>
            </a:r>
            <a:r>
              <a:rPr lang="sv-SE" dirty="0"/>
              <a:t>av hur ett visst betyg avspeglar hur väl en student uppnått de lärandemål som formulerats för en kurs.</a:t>
            </a:r>
          </a:p>
        </p:txBody>
      </p:sp>
    </p:spTree>
    <p:extLst>
      <p:ext uri="{BB962C8B-B14F-4D97-AF65-F5344CB8AC3E}">
        <p14:creationId xmlns:p14="http://schemas.microsoft.com/office/powerpoint/2010/main" val="322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Andra situationer en lärare kan befinna sig i….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611560" y="1853398"/>
            <a:ext cx="799288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²"/>
            </a:pPr>
            <a:r>
              <a:rPr lang="sv-SE" sz="2400" dirty="0" smtClean="0"/>
              <a:t> </a:t>
            </a:r>
            <a:r>
              <a:rPr lang="sv-SE" sz="2800" dirty="0" smtClean="0"/>
              <a:t>Ni är flera lärare på en kurs och ska bedöma tjugo tentor var…</a:t>
            </a:r>
          </a:p>
          <a:p>
            <a:pPr marL="285750" indent="-285750">
              <a:buFont typeface="Wingdings" charset="2"/>
              <a:buChar char="²"/>
            </a:pPr>
            <a:r>
              <a:rPr lang="sv-SE" sz="2800" dirty="0" smtClean="0"/>
              <a:t> En eftersläntrande student skickar in en text för bedömning. Den tidigare läraren arbetar inte längre på LU.</a:t>
            </a:r>
          </a:p>
          <a:p>
            <a:pPr marL="285750" indent="-285750">
              <a:buFont typeface="Wingdings" charset="2"/>
              <a:buChar char="²"/>
            </a:pPr>
            <a:r>
              <a:rPr lang="sv-SE" sz="2800" dirty="0" smtClean="0"/>
              <a:t> Du ska under tre veckor läsa och bedöma sextio tentor….</a:t>
            </a:r>
          </a:p>
          <a:p>
            <a:pPr marL="285750" indent="-285750">
              <a:buFont typeface="Wingdings" charset="2"/>
              <a:buChar char="²"/>
            </a:pPr>
            <a:r>
              <a:rPr lang="sv-SE" sz="2800" dirty="0"/>
              <a:t> </a:t>
            </a:r>
            <a:r>
              <a:rPr lang="sv-SE" sz="2800" dirty="0" smtClean="0"/>
              <a:t>Du är helt ny lärare på kursen, och ska för </a:t>
            </a:r>
            <a:r>
              <a:rPr lang="sv-SE" sz="2800" dirty="0"/>
              <a:t>f</a:t>
            </a:r>
            <a:r>
              <a:rPr lang="sv-SE" sz="2800" dirty="0" smtClean="0"/>
              <a:t>örsta gången också ansvara för examination och rättning</a:t>
            </a:r>
          </a:p>
          <a:p>
            <a:pPr marL="285750" indent="-285750">
              <a:buFont typeface="Wingdings" charset="2"/>
              <a:buChar char="²"/>
            </a:pPr>
            <a:r>
              <a:rPr lang="sv-SE" sz="2800" dirty="0"/>
              <a:t> </a:t>
            </a:r>
            <a:r>
              <a:rPr lang="sv-SE" sz="2800" dirty="0" smtClean="0"/>
              <a:t>…..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6987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9208" y="28620"/>
            <a:ext cx="8229600" cy="1143000"/>
          </a:xfrm>
        </p:spPr>
        <p:txBody>
          <a:bodyPr/>
          <a:lstStyle/>
          <a:p>
            <a:r>
              <a:rPr lang="sv-SE" dirty="0" err="1" smtClean="0"/>
              <a:t>HTs</a:t>
            </a:r>
            <a:r>
              <a:rPr lang="sv-SE" dirty="0" smtClean="0"/>
              <a:t> principer för arbetet</a:t>
            </a:r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395536" y="1052736"/>
            <a:ext cx="852895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 smtClean="0"/>
              <a:t>Betygskriterier </a:t>
            </a:r>
            <a:r>
              <a:rPr lang="sv-SE" sz="2800" dirty="0" smtClean="0"/>
              <a:t>ska skrivas </a:t>
            </a:r>
            <a:r>
              <a:rPr lang="sv-SE" sz="2800" dirty="0" smtClean="0"/>
              <a:t>för </a:t>
            </a:r>
            <a:r>
              <a:rPr lang="sv-SE" sz="2800" dirty="0" smtClean="0"/>
              <a:t>befintliga </a:t>
            </a:r>
            <a:r>
              <a:rPr lang="sv-SE" sz="2800" dirty="0" smtClean="0"/>
              <a:t>(del)kurser under 2015-2017 (fakultetsstyrelsen 2013-12-18)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 smtClean="0"/>
              <a:t>Betygskriterierna ska formuleras av lärare/personer som är engagerade i kursen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 smtClean="0"/>
              <a:t>Dokumentet med betygskriterier ska hanteras ungefär som litteraturlistan, dvs som komplement till kursplanen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 smtClean="0"/>
              <a:t>Institutionen utformar rutiner kring betygskriterierna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 smtClean="0"/>
              <a:t>Handbok (juni 2015) för det konkreta arbetet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²"/>
            </a:pPr>
            <a:r>
              <a:rPr lang="sv-SE" sz="2800" dirty="0"/>
              <a:t>H</a:t>
            </a:r>
            <a:r>
              <a:rPr lang="sv-SE" sz="2800" dirty="0" smtClean="0"/>
              <a:t>emsida med resurser </a:t>
            </a:r>
            <a:r>
              <a:rPr lang="sv-SE" sz="2800" dirty="0">
                <a:hlinkClick r:id="rId2"/>
              </a:rPr>
              <a:t>http://projekt.ht.lu.se/betygskriterier-vid-ht/</a:t>
            </a:r>
            <a:r>
              <a:rPr lang="sv-S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68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Varför betygskriterier?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dirty="0" smtClean="0"/>
              <a:t>Ökad transparens. Även studieovana studenter ska kunna lista ut vad som </a:t>
            </a:r>
            <a:r>
              <a:rPr lang="sv-SE" dirty="0"/>
              <a:t>bedöms och värderas vid en </a:t>
            </a:r>
            <a:r>
              <a:rPr lang="sv-SE" dirty="0" smtClean="0"/>
              <a:t>examination.</a:t>
            </a:r>
          </a:p>
          <a:p>
            <a:pPr lvl="0"/>
            <a:endParaRPr lang="sv-SE" dirty="0"/>
          </a:p>
          <a:p>
            <a:pPr lvl="0"/>
            <a:r>
              <a:rPr lang="sv-SE" dirty="0" smtClean="0"/>
              <a:t>Minskad </a:t>
            </a:r>
            <a:r>
              <a:rPr lang="sv-SE" dirty="0"/>
              <a:t>risk att ovidkommande faktorer inverkar på </a:t>
            </a:r>
            <a:r>
              <a:rPr lang="sv-SE" dirty="0" smtClean="0"/>
              <a:t>bedömningarna (förskjutningar över tid, stress</a:t>
            </a:r>
            <a:r>
              <a:rPr lang="sv-SE" dirty="0"/>
              <a:t>, förutfattade meningar om </a:t>
            </a:r>
            <a:r>
              <a:rPr lang="sv-SE" dirty="0" smtClean="0"/>
              <a:t>studenter).</a:t>
            </a:r>
          </a:p>
          <a:p>
            <a:pPr lvl="0"/>
            <a:endParaRPr lang="sv-SE" dirty="0"/>
          </a:p>
          <a:p>
            <a:pPr lvl="0"/>
            <a:r>
              <a:rPr lang="sv-SE" dirty="0"/>
              <a:t>S</a:t>
            </a:r>
            <a:r>
              <a:rPr lang="sv-SE" dirty="0" smtClean="0"/>
              <a:t>töd för nya och tillfälliga lärare som ännu inte har en erfarenhetsbank.</a:t>
            </a:r>
          </a:p>
          <a:p>
            <a:pPr lvl="0"/>
            <a:endParaRPr lang="sv-SE" dirty="0" smtClean="0"/>
          </a:p>
          <a:p>
            <a:pPr lvl="0"/>
            <a:r>
              <a:rPr lang="sv-SE" dirty="0"/>
              <a:t>P</a:t>
            </a:r>
            <a:r>
              <a:rPr lang="sv-SE" dirty="0" smtClean="0"/>
              <a:t>edagogiskt </a:t>
            </a:r>
            <a:r>
              <a:rPr lang="sv-SE" dirty="0"/>
              <a:t>verktyg som kan </a:t>
            </a:r>
            <a:r>
              <a:rPr lang="sv-SE" dirty="0" smtClean="0"/>
              <a:t>användas </a:t>
            </a:r>
            <a:r>
              <a:rPr lang="sv-SE" dirty="0"/>
              <a:t>aktivt i </a:t>
            </a:r>
            <a:r>
              <a:rPr lang="sv-SE" dirty="0" smtClean="0"/>
              <a:t>undervisningen. 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92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Kriterierna som ett led i en konstruktiv länkning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6229452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525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Autofit/>
          </a:bodyPr>
          <a:lstStyle/>
          <a:p>
            <a:r>
              <a:rPr lang="sv-SE" sz="2800" dirty="0"/>
              <a:t>Kriterietyper </a:t>
            </a:r>
            <a:r>
              <a:rPr lang="sv-SE" sz="2800" dirty="0" smtClean="0"/>
              <a:t>–</a:t>
            </a:r>
            <a:br>
              <a:rPr lang="sv-SE" sz="2800" dirty="0" smtClean="0"/>
            </a:br>
            <a:r>
              <a:rPr lang="sv-SE" sz="2800" i="1" dirty="0" smtClean="0"/>
              <a:t>några </a:t>
            </a:r>
            <a:r>
              <a:rPr lang="sv-SE" sz="2800" i="1" dirty="0"/>
              <a:t>motsatspar som kan kombineras på olika sätt, men där de i den högra kolumnen har visat sig ha relativt sett bäst </a:t>
            </a:r>
            <a:r>
              <a:rPr lang="sv-SE" sz="2800" i="1" dirty="0" smtClean="0"/>
              <a:t>pedagogiskt </a:t>
            </a:r>
            <a:r>
              <a:rPr lang="sv-SE" sz="2800" i="1" dirty="0"/>
              <a:t>resultat</a:t>
            </a:r>
            <a:r>
              <a:rPr lang="sv-SE" sz="2800" dirty="0"/>
              <a:t/>
            </a:r>
            <a:br>
              <a:rPr lang="sv-SE" sz="2800" dirty="0"/>
            </a:br>
            <a:endParaRPr lang="sv-SE" sz="28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871005"/>
              </p:ext>
            </p:extLst>
          </p:nvPr>
        </p:nvGraphicFramePr>
        <p:xfrm>
          <a:off x="611560" y="2060848"/>
          <a:ext cx="8064896" cy="3528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 dirty="0">
                          <a:solidFill>
                            <a:schemeClr val="tx1"/>
                          </a:solidFill>
                          <a:effectLst/>
                        </a:rPr>
                        <a:t>Objektinriktade</a:t>
                      </a:r>
                      <a:endParaRPr lang="sv-SE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Subjektinriktade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 dirty="0">
                          <a:solidFill>
                            <a:schemeClr val="tx1"/>
                          </a:solidFill>
                          <a:effectLst/>
                        </a:rPr>
                        <a:t>Kvantitativa</a:t>
                      </a:r>
                      <a:endParaRPr lang="sv-SE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 dirty="0">
                          <a:solidFill>
                            <a:schemeClr val="tx1"/>
                          </a:solidFill>
                          <a:effectLst/>
                        </a:rPr>
                        <a:t>Kvalitativa</a:t>
                      </a:r>
                      <a:endParaRPr lang="sv-SE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Holistiska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Analytiska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Generella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Specifika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0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>
                          <a:solidFill>
                            <a:schemeClr val="tx1"/>
                          </a:solidFill>
                          <a:effectLst/>
                        </a:rPr>
                        <a:t>Kontinuerliga</a:t>
                      </a:r>
                      <a:endParaRPr lang="sv-SE" sz="24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2400" b="0" dirty="0">
                          <a:solidFill>
                            <a:schemeClr val="tx1"/>
                          </a:solidFill>
                          <a:effectLst/>
                        </a:rPr>
                        <a:t>Diskreta</a:t>
                      </a:r>
                      <a:endParaRPr lang="sv-SE" sz="2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51000" y="3336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8325" algn="l"/>
              </a:tabLst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Utformning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Matris (vanligast och tydligast)</a:t>
            </a:r>
          </a:p>
          <a:p>
            <a:endParaRPr lang="sv-SE" dirty="0"/>
          </a:p>
          <a:p>
            <a:r>
              <a:rPr lang="sv-SE" dirty="0" smtClean="0"/>
              <a:t>Punktlistor</a:t>
            </a:r>
          </a:p>
          <a:p>
            <a:endParaRPr lang="sv-SE" dirty="0"/>
          </a:p>
          <a:p>
            <a:r>
              <a:rPr lang="sv-SE" dirty="0" smtClean="0"/>
              <a:t>Andra former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Modell A</a:t>
            </a:r>
            <a:endParaRPr lang="sv-SE" dirty="0"/>
          </a:p>
        </p:txBody>
      </p:sp>
      <p:graphicFrame>
        <p:nvGraphicFramePr>
          <p:cNvPr id="6" name="Platshållare för innehåll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929854"/>
              </p:ext>
            </p:extLst>
          </p:nvPr>
        </p:nvGraphicFramePr>
        <p:xfrm>
          <a:off x="899592" y="1916832"/>
          <a:ext cx="7632848" cy="309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212"/>
                <a:gridCol w="1908212"/>
                <a:gridCol w="1908212"/>
                <a:gridCol w="1908212"/>
              </a:tblGrid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Kriterium: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VG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G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U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Bla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Bla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Bla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8960" algn="l"/>
                        </a:tabLst>
                      </a:pPr>
                      <a:r>
                        <a:rPr lang="sv-SE" sz="2000" dirty="0">
                          <a:effectLst/>
                        </a:rPr>
                        <a:t> </a:t>
                      </a:r>
                      <a:endParaRPr lang="sv-SE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47825" y="3443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683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8325" algn="l"/>
              </a:tabLst>
            </a:pP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609</Words>
  <Application>Microsoft Office PowerPoint</Application>
  <PresentationFormat>Bildspel på skärmen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Office-tema</vt:lpstr>
      <vt:lpstr>Att formulera betygskriterier</vt:lpstr>
      <vt:lpstr>Vaddå betygskriterier?</vt:lpstr>
      <vt:lpstr>Andra situationer en lärare kan befinna sig i….</vt:lpstr>
      <vt:lpstr>HTs principer för arbetet</vt:lpstr>
      <vt:lpstr>Varför betygskriterier?</vt:lpstr>
      <vt:lpstr>Kriterierna som ett led i en konstruktiv länkning </vt:lpstr>
      <vt:lpstr>Kriterietyper – några motsatspar som kan kombineras på olika sätt, men där de i den högra kolumnen har visat sig ha relativt sett bäst pedagogiskt resultat </vt:lpstr>
      <vt:lpstr>Utformning</vt:lpstr>
      <vt:lpstr>Modell A</vt:lpstr>
      <vt:lpstr>Modell B</vt:lpstr>
      <vt:lpstr>Ett exempel på hur man kan ställa upp bedömningskriterierna enligt matrisen i modell A.</vt:lpstr>
      <vt:lpstr>Ett exempel på hur man kan ställa upp bedömningskriterierna enligt matrisen i modell B</vt:lpstr>
      <vt:lpstr>PowerPoint-presentation</vt:lpstr>
    </vt:vector>
  </TitlesOfParts>
  <Company>Lunds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Bergqvist</dc:creator>
  <cp:lastModifiedBy>Sara Santesson</cp:lastModifiedBy>
  <cp:revision>28</cp:revision>
  <dcterms:created xsi:type="dcterms:W3CDTF">2015-04-16T13:42:18Z</dcterms:created>
  <dcterms:modified xsi:type="dcterms:W3CDTF">2015-04-28T19:10:12Z</dcterms:modified>
</cp:coreProperties>
</file>